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80" r:id="rId3"/>
    <p:sldId id="257" r:id="rId4"/>
    <p:sldId id="258" r:id="rId5"/>
    <p:sldId id="259" r:id="rId6"/>
    <p:sldId id="260" r:id="rId7"/>
    <p:sldId id="261" r:id="rId8"/>
    <p:sldId id="262" r:id="rId9"/>
    <p:sldId id="263" r:id="rId10"/>
    <p:sldId id="264" r:id="rId11"/>
    <p:sldId id="265" r:id="rId12"/>
    <p:sldId id="266" r:id="rId13"/>
    <p:sldId id="268" r:id="rId14"/>
    <p:sldId id="273" r:id="rId15"/>
    <p:sldId id="269" r:id="rId16"/>
    <p:sldId id="272" r:id="rId17"/>
    <p:sldId id="278" r:id="rId18"/>
    <p:sldId id="276"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95" autoAdjust="0"/>
  </p:normalViewPr>
  <p:slideViewPr>
    <p:cSldViewPr snapToGrid="0" snapToObjects="1">
      <p:cViewPr varScale="1">
        <p:scale>
          <a:sx n="110" d="100"/>
          <a:sy n="110" d="100"/>
        </p:scale>
        <p:origin x="121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347110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33411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27555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idx="1"/>
          </p:nvPr>
        </p:nvSpPr>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44811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AB66F5DE-A430-A842-BE4F-46E617D3A922}" type="datetimeFigureOut">
              <a:rPr lang="en-US" smtClean="0"/>
              <a:t>11/29/21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376347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AB66F5DE-A430-A842-BE4F-46E617D3A922}" type="datetimeFigureOut">
              <a:rPr lang="en-US" smtClean="0"/>
              <a:t>11/29/21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97994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7" name="Date Placeholder 6"/>
          <p:cNvSpPr>
            <a:spLocks noGrp="1"/>
          </p:cNvSpPr>
          <p:nvPr>
            <p:ph type="dt" sz="half" idx="10"/>
          </p:nvPr>
        </p:nvSpPr>
        <p:spPr/>
        <p:txBody>
          <a:bodyPr/>
          <a:lstStyle/>
          <a:p>
            <a:fld id="{AB66F5DE-A430-A842-BE4F-46E617D3A922}" type="datetimeFigureOut">
              <a:rPr lang="en-US" smtClean="0"/>
              <a:t>11/29/21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54996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AB66F5DE-A430-A842-BE4F-46E617D3A922}" type="datetimeFigureOut">
              <a:rPr lang="en-US" smtClean="0"/>
              <a:t>11/29/21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70464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6F5DE-A430-A842-BE4F-46E617D3A922}" type="datetimeFigureOut">
              <a:rPr lang="en-US" smtClean="0"/>
              <a:t>11/29/21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99289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AB66F5DE-A430-A842-BE4F-46E617D3A922}" type="datetimeFigureOut">
              <a:rPr lang="en-US" smtClean="0"/>
              <a:t>11/29/21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411731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AB66F5DE-A430-A842-BE4F-46E617D3A922}" type="datetimeFigureOut">
              <a:rPr lang="en-US" smtClean="0"/>
              <a:t>11/29/21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C073-70C7-5043-88D3-2104A33037AE}" type="slidenum">
              <a:rPr lang="en-US" smtClean="0"/>
              <a:t>‹#›</a:t>
            </a:fld>
            <a:endParaRPr lang="en-US"/>
          </a:p>
        </p:txBody>
      </p:sp>
    </p:spTree>
    <p:extLst>
      <p:ext uri="{BB962C8B-B14F-4D97-AF65-F5344CB8AC3E}">
        <p14:creationId xmlns:p14="http://schemas.microsoft.com/office/powerpoint/2010/main" val="175006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6F5DE-A430-A842-BE4F-46E617D3A922}" type="datetimeFigureOut">
              <a:rPr lang="en-US" smtClean="0"/>
              <a:t>11/29/21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9C073-70C7-5043-88D3-2104A33037AE}" type="slidenum">
              <a:rPr lang="en-US" smtClean="0"/>
              <a:t>‹#›</a:t>
            </a:fld>
            <a:endParaRPr lang="en-US"/>
          </a:p>
        </p:txBody>
      </p:sp>
    </p:spTree>
    <p:extLst>
      <p:ext uri="{BB962C8B-B14F-4D97-AF65-F5344CB8AC3E}">
        <p14:creationId xmlns:p14="http://schemas.microsoft.com/office/powerpoint/2010/main" val="156831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05452"/>
            <a:ext cx="8229600" cy="5420711"/>
          </a:xfrm>
        </p:spPr>
        <p:txBody>
          <a:bodyPr>
            <a:normAutofit fontScale="85000" lnSpcReduction="20000"/>
          </a:bodyPr>
          <a:lstStyle/>
          <a:p>
            <a:pPr marL="0" indent="0" algn="ctr">
              <a:buNone/>
            </a:pPr>
            <a:r>
              <a:rPr lang="sv-SE" noProof="0" dirty="0">
                <a:latin typeface="Euclid Circular B Light" panose="020B0304000000000000" pitchFamily="34" charset="77"/>
                <a:ea typeface="Euclid Circular B Light" panose="020B0304000000000000" pitchFamily="34" charset="77"/>
                <a:cs typeface="American Typewriter"/>
              </a:rPr>
              <a:t>Detta är ett exempel / mall för presentation för en investerare eller generisk affärsplan presentation.</a:t>
            </a:r>
          </a:p>
          <a:p>
            <a:pPr marL="0" indent="0" algn="ctr">
              <a:buNone/>
            </a:pPr>
            <a:endParaRPr lang="sv-SE" noProof="0"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sv-SE" noProof="0" dirty="0">
                <a:latin typeface="Euclid Circular B Light" panose="020B0304000000000000" pitchFamily="34" charset="77"/>
                <a:ea typeface="Euclid Circular B Light" panose="020B0304000000000000" pitchFamily="34" charset="77"/>
                <a:cs typeface="American Typewriter"/>
              </a:rPr>
              <a:t>Se text på bilder som idéer att täcka.</a:t>
            </a:r>
          </a:p>
          <a:p>
            <a:pPr marL="0" indent="0" algn="ctr">
              <a:buNone/>
            </a:pPr>
            <a:endParaRPr lang="sv-SE" noProof="0"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sv-SE" noProof="0" dirty="0">
                <a:latin typeface="Euclid Circular B Light" panose="020B0304000000000000" pitchFamily="34" charset="77"/>
                <a:ea typeface="Euclid Circular B Light" panose="020B0304000000000000" pitchFamily="34" charset="77"/>
                <a:cs typeface="American Typewriter"/>
              </a:rPr>
              <a:t>Upp till dig för att lägga till grafik, layouter, justera titlar och mer</a:t>
            </a:r>
          </a:p>
          <a:p>
            <a:pPr marL="0" indent="0" algn="ctr">
              <a:buNone/>
            </a:pPr>
            <a:endParaRPr lang="sv-SE" noProof="0"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sv-SE" noProof="0" dirty="0">
                <a:latin typeface="Euclid Circular B Light" panose="020B0304000000000000" pitchFamily="34" charset="77"/>
                <a:ea typeface="Euclid Circular B Light" panose="020B0304000000000000" pitchFamily="34" charset="77"/>
                <a:cs typeface="American Typewriter"/>
              </a:rPr>
              <a:t>Vi har lagt till några idéer för inspiration och backup för dig.</a:t>
            </a:r>
          </a:p>
          <a:p>
            <a:pPr marL="0" indent="0" algn="ctr">
              <a:buNone/>
            </a:pPr>
            <a:endParaRPr lang="sv-SE" noProof="0" dirty="0">
              <a:latin typeface="Euclid Circular B Light" panose="020B0304000000000000" pitchFamily="34" charset="77"/>
              <a:ea typeface="Euclid Circular B Light" panose="020B0304000000000000" pitchFamily="34" charset="77"/>
              <a:cs typeface="American Typewriter"/>
            </a:endParaRPr>
          </a:p>
          <a:p>
            <a:pPr marL="0" indent="0" algn="ctr">
              <a:buNone/>
            </a:pPr>
            <a:r>
              <a:rPr lang="sv-SE" noProof="0" dirty="0">
                <a:latin typeface="Euclid Circular B Light" panose="020B0304000000000000" pitchFamily="34" charset="77"/>
                <a:ea typeface="Euclid Circular B Light" panose="020B0304000000000000" pitchFamily="34" charset="77"/>
                <a:cs typeface="American Typewriter"/>
              </a:rPr>
              <a:t>Stulet med stolthet från Guy Kawasakis "Art </a:t>
            </a:r>
            <a:r>
              <a:rPr lang="sv-SE" noProof="0" dirty="0" err="1">
                <a:latin typeface="Euclid Circular B Light" panose="020B0304000000000000" pitchFamily="34" charset="77"/>
                <a:ea typeface="Euclid Circular B Light" panose="020B0304000000000000" pitchFamily="34" charset="77"/>
                <a:cs typeface="American Typewriter"/>
              </a:rPr>
              <a:t>of</a:t>
            </a:r>
            <a:r>
              <a:rPr lang="sv-SE" noProof="0" dirty="0">
                <a:latin typeface="Euclid Circular B Light" panose="020B0304000000000000" pitchFamily="34" charset="77"/>
                <a:ea typeface="Euclid Circular B Light" panose="020B0304000000000000" pitchFamily="34" charset="77"/>
                <a:cs typeface="American Typewriter"/>
              </a:rPr>
              <a:t> the Start" och några andra kloka människor …</a:t>
            </a:r>
          </a:p>
        </p:txBody>
      </p:sp>
    </p:spTree>
    <p:extLst>
      <p:ext uri="{BB962C8B-B14F-4D97-AF65-F5344CB8AC3E}">
        <p14:creationId xmlns:p14="http://schemas.microsoft.com/office/powerpoint/2010/main" val="413291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Management Team</a:t>
            </a:r>
          </a:p>
        </p:txBody>
      </p:sp>
      <p:sp>
        <p:nvSpPr>
          <p:cNvPr id="3" name="Content Placeholder 2"/>
          <p:cNvSpPr>
            <a:spLocks noGrp="1"/>
          </p:cNvSpPr>
          <p:nvPr>
            <p:ph idx="1"/>
          </p:nvPr>
        </p:nvSpPr>
        <p:spPr/>
        <p:txBody>
          <a:bodyPr>
            <a:normAutofit/>
          </a:bodyPr>
          <a:lstStyle/>
          <a:p>
            <a:r>
              <a:rPr lang="sv-SE" noProof="0" dirty="0"/>
              <a:t>Beskriv nyckelaktörer i ledningsgrupp, styrelseledamöter, rådgivare (namn, titel, en mening)</a:t>
            </a:r>
          </a:p>
          <a:p>
            <a:r>
              <a:rPr lang="sv-SE" noProof="0" dirty="0"/>
              <a:t>Oroa dig inte om du saknar kompetenser, var explicit om detta istället och diskutera hur du kan locka till det här istället.</a:t>
            </a:r>
          </a:p>
          <a:p>
            <a:r>
              <a:rPr lang="sv-SE" noProof="0" dirty="0"/>
              <a:t>Kanske enkelt </a:t>
            </a:r>
            <a:r>
              <a:rPr lang="sv-SE" noProof="0" dirty="0" err="1"/>
              <a:t>org</a:t>
            </a:r>
            <a:r>
              <a:rPr lang="sv-SE" noProof="0" dirty="0"/>
              <a:t> diagram (eller som backup)</a:t>
            </a:r>
          </a:p>
          <a:p>
            <a:r>
              <a:rPr lang="sv-SE" dirty="0"/>
              <a:t>Bolag och ägare</a:t>
            </a:r>
            <a:endParaRPr lang="sv-SE" noProof="0" dirty="0"/>
          </a:p>
        </p:txBody>
      </p:sp>
    </p:spTree>
    <p:extLst>
      <p:ext uri="{BB962C8B-B14F-4D97-AF65-F5344CB8AC3E}">
        <p14:creationId xmlns:p14="http://schemas.microsoft.com/office/powerpoint/2010/main" val="402320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Finanser &amp; </a:t>
            </a:r>
            <a:r>
              <a:rPr lang="sv-SE" noProof="0" dirty="0" err="1"/>
              <a:t>Metrics</a:t>
            </a:r>
            <a:endParaRPr lang="sv-SE" noProof="0" dirty="0"/>
          </a:p>
        </p:txBody>
      </p:sp>
      <p:sp>
        <p:nvSpPr>
          <p:cNvPr id="3" name="Content Placeholder 2"/>
          <p:cNvSpPr>
            <a:spLocks noGrp="1"/>
          </p:cNvSpPr>
          <p:nvPr>
            <p:ph idx="1"/>
          </p:nvPr>
        </p:nvSpPr>
        <p:spPr/>
        <p:txBody>
          <a:bodyPr>
            <a:normAutofit/>
          </a:bodyPr>
          <a:lstStyle/>
          <a:p>
            <a:r>
              <a:rPr lang="sv-SE" noProof="0" dirty="0"/>
              <a:t>Visa en 3-årig prognos på finansiella poster (intäkter, kostnader) och nyckeltal (t ex personal, kunder, produkter, omvandlingsstatistik).</a:t>
            </a:r>
          </a:p>
          <a:p>
            <a:r>
              <a:rPr lang="sv-SE" noProof="0" dirty="0"/>
              <a:t>Detta måste göras </a:t>
            </a:r>
            <a:r>
              <a:rPr lang="sv-SE" noProof="0" dirty="0" err="1"/>
              <a:t>bottom-up</a:t>
            </a:r>
            <a:r>
              <a:rPr lang="sv-SE" noProof="0" dirty="0"/>
              <a:t> och inte baserat på "vi kommer att få 10% av marknaden och det betyder 100 kunder och 1000 kr"</a:t>
            </a:r>
          </a:p>
          <a:p>
            <a:r>
              <a:rPr lang="sv-SE" noProof="0" dirty="0"/>
              <a:t>Nuvarande Status, Prestationer, </a:t>
            </a:r>
          </a:p>
        </p:txBody>
      </p:sp>
    </p:spTree>
    <p:extLst>
      <p:ext uri="{BB962C8B-B14F-4D97-AF65-F5344CB8AC3E}">
        <p14:creationId xmlns:p14="http://schemas.microsoft.com/office/powerpoint/2010/main" val="424684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Status och mål framåt</a:t>
            </a:r>
          </a:p>
        </p:txBody>
      </p:sp>
      <p:sp>
        <p:nvSpPr>
          <p:cNvPr id="3" name="Content Placeholder 2"/>
          <p:cNvSpPr>
            <a:spLocks noGrp="1"/>
          </p:cNvSpPr>
          <p:nvPr>
            <p:ph idx="1"/>
          </p:nvPr>
        </p:nvSpPr>
        <p:spPr/>
        <p:txBody>
          <a:bodyPr>
            <a:normAutofit lnSpcReduction="10000"/>
          </a:bodyPr>
          <a:lstStyle/>
          <a:p>
            <a:r>
              <a:rPr lang="sv-SE" noProof="0" dirty="0"/>
              <a:t>Förklara aktuell status (visa vad som har gjorts)</a:t>
            </a:r>
          </a:p>
          <a:p>
            <a:r>
              <a:rPr lang="sv-SE" noProof="0" dirty="0"/>
              <a:t>Visa planen framåt nyckel åtgärder nära termen</a:t>
            </a:r>
          </a:p>
          <a:p>
            <a:r>
              <a:rPr lang="sv-SE" noProof="0" dirty="0"/>
              <a:t>Finansiell plan (summa du höjer eller behöver hur / när du ska hämta eller få lån, bevilja eller ...)</a:t>
            </a:r>
          </a:p>
          <a:p>
            <a:r>
              <a:rPr lang="sv-SE" noProof="0" dirty="0"/>
              <a:t>Hur ska du använda fond du höjer (visa högst 3-5 åtgärder, inte i detalj).</a:t>
            </a:r>
          </a:p>
        </p:txBody>
      </p:sp>
    </p:spTree>
    <p:extLst>
      <p:ext uri="{BB962C8B-B14F-4D97-AF65-F5344CB8AC3E}">
        <p14:creationId xmlns:p14="http://schemas.microsoft.com/office/powerpoint/2010/main" val="121505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v-SE" noProof="0" dirty="0"/>
              <a:t>Backup </a:t>
            </a:r>
            <a:r>
              <a:rPr lang="sv-SE" noProof="0" dirty="0" err="1"/>
              <a:t>slides</a:t>
            </a:r>
            <a:endParaRPr lang="sv-SE" noProof="0" dirty="0"/>
          </a:p>
        </p:txBody>
      </p:sp>
      <p:sp>
        <p:nvSpPr>
          <p:cNvPr id="5" name="Subtitle 4"/>
          <p:cNvSpPr>
            <a:spLocks noGrp="1"/>
          </p:cNvSpPr>
          <p:nvPr>
            <p:ph type="subTitle" idx="1"/>
          </p:nvPr>
        </p:nvSpPr>
        <p:spPr/>
        <p:txBody>
          <a:bodyPr/>
          <a:lstStyle/>
          <a:p>
            <a:r>
              <a:rPr lang="sv-SE" noProof="0"/>
              <a:t>Things to have at hand or perhaps to use as example for previous slides</a:t>
            </a:r>
          </a:p>
        </p:txBody>
      </p:sp>
    </p:spTree>
    <p:extLst>
      <p:ext uri="{BB962C8B-B14F-4D97-AF65-F5344CB8AC3E}">
        <p14:creationId xmlns:p14="http://schemas.microsoft.com/office/powerpoint/2010/main" val="325406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noProof="0" dirty="0"/>
              <a:t>Inspiration on pitching</a:t>
            </a:r>
          </a:p>
        </p:txBody>
      </p:sp>
      <p:sp>
        <p:nvSpPr>
          <p:cNvPr id="3" name="Content Placeholder 2"/>
          <p:cNvSpPr>
            <a:spLocks noGrp="1"/>
          </p:cNvSpPr>
          <p:nvPr>
            <p:ph idx="1"/>
          </p:nvPr>
        </p:nvSpPr>
        <p:spPr/>
        <p:txBody>
          <a:bodyPr/>
          <a:lstStyle/>
          <a:p>
            <a:r>
              <a:rPr lang="sv-SE" noProof="0" dirty="0"/>
              <a:t>Google </a:t>
            </a:r>
            <a:r>
              <a:rPr lang="sv-SE" noProof="0" dirty="0" err="1"/>
              <a:t>some</a:t>
            </a:r>
            <a:r>
              <a:rPr lang="sv-SE" noProof="0" dirty="0"/>
              <a:t> </a:t>
            </a:r>
            <a:r>
              <a:rPr lang="sv-SE" noProof="0" dirty="0" err="1"/>
              <a:t>of</a:t>
            </a:r>
            <a:r>
              <a:rPr lang="sv-SE" noProof="0" dirty="0"/>
              <a:t> </a:t>
            </a:r>
            <a:r>
              <a:rPr lang="sv-SE" noProof="0" dirty="0" err="1"/>
              <a:t>these</a:t>
            </a:r>
            <a:r>
              <a:rPr lang="sv-SE" noProof="0" dirty="0"/>
              <a:t> </a:t>
            </a:r>
            <a:r>
              <a:rPr lang="sv-SE" noProof="0" dirty="0" err="1"/>
              <a:t>phrases</a:t>
            </a:r>
            <a:r>
              <a:rPr lang="sv-SE" noProof="0" dirty="0"/>
              <a:t>:</a:t>
            </a:r>
          </a:p>
          <a:p>
            <a:endParaRPr lang="sv-SE" noProof="0" dirty="0"/>
          </a:p>
          <a:p>
            <a:pPr lvl="1"/>
            <a:r>
              <a:rPr lang="sv-SE" noProof="0" dirty="0"/>
              <a:t>Guy </a:t>
            </a:r>
            <a:r>
              <a:rPr lang="sv-SE" noProof="0" dirty="0" err="1"/>
              <a:t>kawasaki</a:t>
            </a:r>
            <a:r>
              <a:rPr lang="sv-SE" noProof="0" dirty="0"/>
              <a:t> 10 </a:t>
            </a:r>
            <a:r>
              <a:rPr lang="sv-SE" noProof="0" dirty="0" err="1"/>
              <a:t>slides</a:t>
            </a:r>
            <a:endParaRPr lang="sv-SE" noProof="0" dirty="0"/>
          </a:p>
          <a:p>
            <a:pPr lvl="1"/>
            <a:r>
              <a:rPr lang="sv-SE" noProof="0" dirty="0" err="1"/>
              <a:t>Getting</a:t>
            </a:r>
            <a:r>
              <a:rPr lang="sv-SE" noProof="0" dirty="0"/>
              <a:t> </a:t>
            </a:r>
            <a:r>
              <a:rPr lang="sv-SE" noProof="0" dirty="0" err="1"/>
              <a:t>to</a:t>
            </a:r>
            <a:r>
              <a:rPr lang="sv-SE" noProof="0" dirty="0"/>
              <a:t> WOW</a:t>
            </a:r>
          </a:p>
          <a:p>
            <a:pPr lvl="1"/>
            <a:r>
              <a:rPr lang="sv-SE" noProof="0" dirty="0" err="1"/>
              <a:t>Perfect</a:t>
            </a:r>
            <a:r>
              <a:rPr lang="sv-SE" noProof="0" dirty="0"/>
              <a:t> pitching </a:t>
            </a:r>
            <a:r>
              <a:rPr lang="sv-SE" noProof="0" dirty="0" err="1"/>
              <a:t>vc</a:t>
            </a:r>
            <a:endParaRPr lang="sv-SE" noProof="0" dirty="0"/>
          </a:p>
          <a:p>
            <a:endParaRPr lang="sv-SE" noProof="0" dirty="0"/>
          </a:p>
          <a:p>
            <a:r>
              <a:rPr lang="sv-SE" noProof="0" dirty="0"/>
              <a:t>Lots </a:t>
            </a:r>
            <a:r>
              <a:rPr lang="sv-SE" noProof="0" dirty="0" err="1"/>
              <a:t>of</a:t>
            </a:r>
            <a:r>
              <a:rPr lang="sv-SE" noProof="0" dirty="0"/>
              <a:t> </a:t>
            </a:r>
            <a:r>
              <a:rPr lang="sv-SE" noProof="0" dirty="0" err="1"/>
              <a:t>great</a:t>
            </a:r>
            <a:r>
              <a:rPr lang="sv-SE" noProof="0" dirty="0"/>
              <a:t> </a:t>
            </a:r>
            <a:r>
              <a:rPr lang="sv-SE" noProof="0" dirty="0" err="1"/>
              <a:t>content</a:t>
            </a:r>
            <a:r>
              <a:rPr lang="sv-SE" noProof="0" dirty="0"/>
              <a:t> on </a:t>
            </a:r>
            <a:r>
              <a:rPr lang="sv-SE" noProof="0" dirty="0" err="1"/>
              <a:t>YouTube</a:t>
            </a:r>
            <a:r>
              <a:rPr lang="sv-SE" noProof="0" dirty="0"/>
              <a:t> and </a:t>
            </a:r>
            <a:r>
              <a:rPr lang="sv-SE" noProof="0" dirty="0" err="1"/>
              <a:t>more</a:t>
            </a:r>
            <a:endParaRPr lang="sv-SE" noProof="0" dirty="0"/>
          </a:p>
        </p:txBody>
      </p:sp>
    </p:spTree>
    <p:extLst>
      <p:ext uri="{BB962C8B-B14F-4D97-AF65-F5344CB8AC3E}">
        <p14:creationId xmlns:p14="http://schemas.microsoft.com/office/powerpoint/2010/main" val="419193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noProof="0" dirty="0"/>
              <a:t>Company </a:t>
            </a:r>
            <a:r>
              <a:rPr lang="sv-SE" noProof="0" dirty="0" err="1"/>
              <a:t>details</a:t>
            </a:r>
            <a:endParaRPr lang="sv-SE" noProof="0" dirty="0"/>
          </a:p>
        </p:txBody>
      </p:sp>
      <p:sp>
        <p:nvSpPr>
          <p:cNvPr id="3" name="Content Placeholder 2"/>
          <p:cNvSpPr>
            <a:spLocks noGrp="1"/>
          </p:cNvSpPr>
          <p:nvPr>
            <p:ph idx="1"/>
          </p:nvPr>
        </p:nvSpPr>
        <p:spPr/>
        <p:txBody>
          <a:bodyPr/>
          <a:lstStyle/>
          <a:p>
            <a:r>
              <a:rPr lang="sv-SE" noProof="0"/>
              <a:t>Show table of owners (group employees together)</a:t>
            </a:r>
          </a:p>
          <a:p>
            <a:r>
              <a:rPr lang="sv-SE" noProof="0"/>
              <a:t>Outstanding option programs</a:t>
            </a:r>
          </a:p>
          <a:p>
            <a:r>
              <a:rPr lang="sv-SE" noProof="0"/>
              <a:t>Perhaps investment history</a:t>
            </a:r>
          </a:p>
        </p:txBody>
      </p:sp>
    </p:spTree>
    <p:extLst>
      <p:ext uri="{BB962C8B-B14F-4D97-AF65-F5344CB8AC3E}">
        <p14:creationId xmlns:p14="http://schemas.microsoft.com/office/powerpoint/2010/main" val="943190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noProof="0" dirty="0"/>
              <a:t>Demo</a:t>
            </a:r>
          </a:p>
        </p:txBody>
      </p:sp>
      <p:sp>
        <p:nvSpPr>
          <p:cNvPr id="3" name="Content Placeholder 2"/>
          <p:cNvSpPr>
            <a:spLocks noGrp="1"/>
          </p:cNvSpPr>
          <p:nvPr>
            <p:ph idx="1"/>
          </p:nvPr>
        </p:nvSpPr>
        <p:spPr/>
        <p:txBody>
          <a:bodyPr/>
          <a:lstStyle/>
          <a:p>
            <a:r>
              <a:rPr lang="sv-SE" noProof="0"/>
              <a:t>Screen shots</a:t>
            </a:r>
          </a:p>
          <a:p>
            <a:r>
              <a:rPr lang="sv-SE" noProof="0"/>
              <a:t>Wireframes</a:t>
            </a:r>
          </a:p>
          <a:p>
            <a:r>
              <a:rPr lang="sv-SE" noProof="0"/>
              <a:t>Architecture overview</a:t>
            </a:r>
          </a:p>
          <a:p>
            <a:r>
              <a:rPr lang="sv-SE" noProof="0"/>
              <a:t>Live demo (web page), …</a:t>
            </a:r>
          </a:p>
          <a:p>
            <a:endParaRPr lang="sv-SE" noProof="0"/>
          </a:p>
          <a:p>
            <a:pPr marL="0" indent="0">
              <a:buNone/>
            </a:pPr>
            <a:r>
              <a:rPr lang="sv-SE" noProof="0"/>
              <a:t>Show from end-user perspective</a:t>
            </a:r>
          </a:p>
          <a:p>
            <a:pPr marL="0" indent="0">
              <a:buNone/>
            </a:pPr>
            <a:r>
              <a:rPr lang="sv-SE" noProof="0"/>
              <a:t>Be prepared for no/slow internet access </a:t>
            </a:r>
          </a:p>
        </p:txBody>
      </p:sp>
    </p:spTree>
    <p:extLst>
      <p:ext uri="{BB962C8B-B14F-4D97-AF65-F5344CB8AC3E}">
        <p14:creationId xmlns:p14="http://schemas.microsoft.com/office/powerpoint/2010/main" val="724075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3385037253"/>
              </p:ext>
            </p:extLst>
          </p:nvPr>
        </p:nvGraphicFramePr>
        <p:xfrm>
          <a:off x="745830" y="1646791"/>
          <a:ext cx="7740528" cy="4587240"/>
        </p:xfrm>
        <a:graphic>
          <a:graphicData uri="http://schemas.openxmlformats.org/drawingml/2006/table">
            <a:tbl>
              <a:tblPr firstRow="1" bandRow="1">
                <a:tableStyleId>{00A15C55-8517-42AA-B614-E9B94910E393}</a:tableStyleId>
              </a:tblPr>
              <a:tblGrid>
                <a:gridCol w="1935132">
                  <a:extLst>
                    <a:ext uri="{9D8B030D-6E8A-4147-A177-3AD203B41FA5}">
                      <a16:colId xmlns:a16="http://schemas.microsoft.com/office/drawing/2014/main" val="3238780277"/>
                    </a:ext>
                  </a:extLst>
                </a:gridCol>
                <a:gridCol w="1935132">
                  <a:extLst>
                    <a:ext uri="{9D8B030D-6E8A-4147-A177-3AD203B41FA5}">
                      <a16:colId xmlns:a16="http://schemas.microsoft.com/office/drawing/2014/main" val="1037039451"/>
                    </a:ext>
                  </a:extLst>
                </a:gridCol>
                <a:gridCol w="1935132">
                  <a:extLst>
                    <a:ext uri="{9D8B030D-6E8A-4147-A177-3AD203B41FA5}">
                      <a16:colId xmlns:a16="http://schemas.microsoft.com/office/drawing/2014/main" val="947763972"/>
                    </a:ext>
                  </a:extLst>
                </a:gridCol>
                <a:gridCol w="1935132">
                  <a:extLst>
                    <a:ext uri="{9D8B030D-6E8A-4147-A177-3AD203B41FA5}">
                      <a16:colId xmlns:a16="http://schemas.microsoft.com/office/drawing/2014/main" val="2718094046"/>
                    </a:ext>
                  </a:extLst>
                </a:gridCol>
              </a:tblGrid>
              <a:tr h="370840">
                <a:tc>
                  <a:txBody>
                    <a:bodyPr/>
                    <a:lstStyle/>
                    <a:p>
                      <a:endParaRPr lang="sv-SE" sz="1800" dirty="0"/>
                    </a:p>
                  </a:txBody>
                  <a:tcPr marL="68580" marR="68580"/>
                </a:tc>
                <a:tc>
                  <a:txBody>
                    <a:bodyPr/>
                    <a:lstStyle/>
                    <a:p>
                      <a:r>
                        <a:rPr lang="sv-SE" sz="1800" dirty="0"/>
                        <a:t>2018</a:t>
                      </a:r>
                    </a:p>
                  </a:txBody>
                  <a:tcPr marL="68580" marR="68580"/>
                </a:tc>
                <a:tc>
                  <a:txBody>
                    <a:bodyPr/>
                    <a:lstStyle/>
                    <a:p>
                      <a:r>
                        <a:rPr lang="sv-SE" sz="1800" dirty="0"/>
                        <a:t>2019</a:t>
                      </a:r>
                    </a:p>
                  </a:txBody>
                  <a:tcPr marL="68580" marR="68580"/>
                </a:tc>
                <a:tc>
                  <a:txBody>
                    <a:bodyPr/>
                    <a:lstStyle/>
                    <a:p>
                      <a:r>
                        <a:rPr lang="sv-SE" sz="1800" dirty="0"/>
                        <a:t>2020</a:t>
                      </a:r>
                    </a:p>
                  </a:txBody>
                  <a:tcPr marL="68580" marR="68580"/>
                </a:tc>
                <a:extLst>
                  <a:ext uri="{0D108BD9-81ED-4DB2-BD59-A6C34878D82A}">
                    <a16:rowId xmlns:a16="http://schemas.microsoft.com/office/drawing/2014/main" val="2341941418"/>
                  </a:ext>
                </a:extLst>
              </a:tr>
              <a:tr h="370840">
                <a:tc>
                  <a:txBody>
                    <a:bodyPr/>
                    <a:lstStyle/>
                    <a:p>
                      <a:r>
                        <a:rPr lang="sv-SE" sz="1800" dirty="0" err="1"/>
                        <a:t>Customer</a:t>
                      </a:r>
                      <a:r>
                        <a:rPr lang="sv-SE" sz="1800" baseline="0" dirty="0"/>
                        <a:t> meetings</a:t>
                      </a:r>
                      <a:endParaRPr lang="sv-SE" sz="1800" dirty="0"/>
                    </a:p>
                  </a:txBody>
                  <a:tcPr marL="68580" marR="68580"/>
                </a:tc>
                <a:tc>
                  <a:txBody>
                    <a:bodyPr/>
                    <a:lstStyle/>
                    <a:p>
                      <a:r>
                        <a:rPr lang="sv-SE" sz="1800" dirty="0"/>
                        <a:t>200</a:t>
                      </a:r>
                    </a:p>
                  </a:txBody>
                  <a:tcPr marL="68580" marR="68580"/>
                </a:tc>
                <a:tc>
                  <a:txBody>
                    <a:bodyPr/>
                    <a:lstStyle/>
                    <a:p>
                      <a:r>
                        <a:rPr lang="sv-SE" sz="1800" dirty="0"/>
                        <a:t>3</a:t>
                      </a:r>
                    </a:p>
                  </a:txBody>
                  <a:tcPr marL="68580" marR="68580"/>
                </a:tc>
                <a:tc>
                  <a:txBody>
                    <a:bodyPr/>
                    <a:lstStyle/>
                    <a:p>
                      <a:r>
                        <a:rPr lang="sv-SE" sz="1800" dirty="0"/>
                        <a:t>3</a:t>
                      </a:r>
                    </a:p>
                  </a:txBody>
                  <a:tcPr marL="68580" marR="68580"/>
                </a:tc>
                <a:extLst>
                  <a:ext uri="{0D108BD9-81ED-4DB2-BD59-A6C34878D82A}">
                    <a16:rowId xmlns:a16="http://schemas.microsoft.com/office/drawing/2014/main" val="1867908339"/>
                  </a:ext>
                </a:extLst>
              </a:tr>
              <a:tr h="370840">
                <a:tc>
                  <a:txBody>
                    <a:bodyPr/>
                    <a:lstStyle/>
                    <a:p>
                      <a:r>
                        <a:rPr lang="sv-SE" sz="1800" dirty="0"/>
                        <a:t>Demo/pilot</a:t>
                      </a:r>
                    </a:p>
                  </a:txBody>
                  <a:tcPr marL="68580" marR="68580"/>
                </a:tc>
                <a:tc>
                  <a:txBody>
                    <a:bodyPr/>
                    <a:lstStyle/>
                    <a:p>
                      <a:r>
                        <a:rPr lang="sv-SE" sz="1800" dirty="0"/>
                        <a:t>20</a:t>
                      </a:r>
                    </a:p>
                  </a:txBody>
                  <a:tcPr marL="68580" marR="68580"/>
                </a:tc>
                <a:tc>
                  <a:txBody>
                    <a:bodyPr/>
                    <a:lstStyle/>
                    <a:p>
                      <a:endParaRPr lang="sv-SE" sz="1800"/>
                    </a:p>
                  </a:txBody>
                  <a:tcPr marL="68580" marR="68580"/>
                </a:tc>
                <a:tc>
                  <a:txBody>
                    <a:bodyPr/>
                    <a:lstStyle/>
                    <a:p>
                      <a:endParaRPr lang="sv-SE" sz="1800"/>
                    </a:p>
                  </a:txBody>
                  <a:tcPr marL="68580" marR="68580"/>
                </a:tc>
                <a:extLst>
                  <a:ext uri="{0D108BD9-81ED-4DB2-BD59-A6C34878D82A}">
                    <a16:rowId xmlns:a16="http://schemas.microsoft.com/office/drawing/2014/main" val="1727541383"/>
                  </a:ext>
                </a:extLst>
              </a:tr>
              <a:tr h="370840">
                <a:tc>
                  <a:txBody>
                    <a:bodyPr/>
                    <a:lstStyle/>
                    <a:p>
                      <a:r>
                        <a:rPr lang="sv-SE" sz="1800" dirty="0" err="1"/>
                        <a:t>Customers</a:t>
                      </a:r>
                      <a:endParaRPr lang="sv-SE" sz="1800" dirty="0"/>
                    </a:p>
                  </a:txBody>
                  <a:tcPr marL="68580" marR="68580"/>
                </a:tc>
                <a:tc>
                  <a:txBody>
                    <a:bodyPr/>
                    <a:lstStyle/>
                    <a:p>
                      <a:r>
                        <a:rPr lang="sv-SE" sz="1800" dirty="0"/>
                        <a:t>5</a:t>
                      </a:r>
                    </a:p>
                  </a:txBody>
                  <a:tcPr marL="68580" marR="68580"/>
                </a:tc>
                <a:tc>
                  <a:txBody>
                    <a:bodyPr/>
                    <a:lstStyle/>
                    <a:p>
                      <a:endParaRPr lang="sv-SE" sz="1800"/>
                    </a:p>
                  </a:txBody>
                  <a:tcPr marL="68580" marR="68580"/>
                </a:tc>
                <a:tc>
                  <a:txBody>
                    <a:bodyPr/>
                    <a:lstStyle/>
                    <a:p>
                      <a:endParaRPr lang="sv-SE" sz="1800"/>
                    </a:p>
                  </a:txBody>
                  <a:tcPr marL="68580" marR="68580"/>
                </a:tc>
                <a:extLst>
                  <a:ext uri="{0D108BD9-81ED-4DB2-BD59-A6C34878D82A}">
                    <a16:rowId xmlns:a16="http://schemas.microsoft.com/office/drawing/2014/main" val="453695961"/>
                  </a:ext>
                </a:extLst>
              </a:tr>
              <a:tr h="0">
                <a:tc>
                  <a:txBody>
                    <a:bodyPr/>
                    <a:lstStyle/>
                    <a:p>
                      <a:r>
                        <a:rPr lang="sv-SE" sz="1800" dirty="0"/>
                        <a:t>- Product X </a:t>
                      </a:r>
                      <a:r>
                        <a:rPr lang="sv-SE" sz="1800" dirty="0" err="1"/>
                        <a:t>licences</a:t>
                      </a:r>
                      <a:endParaRPr lang="sv-SE" sz="1800" dirty="0"/>
                    </a:p>
                  </a:txBody>
                  <a:tcPr marL="68580" marR="68580"/>
                </a:tc>
                <a:tc>
                  <a:txBody>
                    <a:bodyPr/>
                    <a:lstStyle/>
                    <a:p>
                      <a:r>
                        <a:rPr lang="sv-SE" sz="1800" dirty="0"/>
                        <a:t>500</a:t>
                      </a:r>
                    </a:p>
                  </a:txBody>
                  <a:tcPr marL="68580" marR="68580"/>
                </a:tc>
                <a:tc>
                  <a:txBody>
                    <a:bodyPr/>
                    <a:lstStyle/>
                    <a:p>
                      <a:endParaRPr lang="sv-SE" sz="1800" dirty="0"/>
                    </a:p>
                  </a:txBody>
                  <a:tcPr marL="68580" marR="68580"/>
                </a:tc>
                <a:tc>
                  <a:txBody>
                    <a:bodyPr/>
                    <a:lstStyle/>
                    <a:p>
                      <a:endParaRPr lang="sv-SE" sz="1800" dirty="0"/>
                    </a:p>
                  </a:txBody>
                  <a:tcPr marL="68580" marR="68580"/>
                </a:tc>
                <a:extLst>
                  <a:ext uri="{0D108BD9-81ED-4DB2-BD59-A6C34878D82A}">
                    <a16:rowId xmlns:a16="http://schemas.microsoft.com/office/drawing/2014/main" val="92232438"/>
                  </a:ext>
                </a:extLst>
              </a:tr>
              <a:tr h="285179">
                <a:tc>
                  <a:txBody>
                    <a:bodyPr/>
                    <a:lstStyle/>
                    <a:p>
                      <a:r>
                        <a:rPr lang="sv-SE" sz="1800" dirty="0"/>
                        <a:t>-Support</a:t>
                      </a:r>
                      <a:r>
                        <a:rPr lang="sv-SE" sz="1800" baseline="0" dirty="0"/>
                        <a:t> &amp; </a:t>
                      </a:r>
                      <a:r>
                        <a:rPr lang="sv-SE" sz="1800" baseline="0" dirty="0" err="1"/>
                        <a:t>traiing</a:t>
                      </a:r>
                      <a:endParaRPr lang="sv-SE" sz="1800" dirty="0"/>
                    </a:p>
                  </a:txBody>
                  <a:tcPr marL="68580" marR="68580"/>
                </a:tc>
                <a:tc>
                  <a:txBody>
                    <a:bodyPr/>
                    <a:lstStyle/>
                    <a:p>
                      <a:r>
                        <a:rPr lang="sv-SE" sz="1800" dirty="0"/>
                        <a:t>3</a:t>
                      </a:r>
                    </a:p>
                  </a:txBody>
                  <a:tcPr marL="68580" marR="68580"/>
                </a:tc>
                <a:tc>
                  <a:txBody>
                    <a:bodyPr/>
                    <a:lstStyle/>
                    <a:p>
                      <a:endParaRPr lang="sv-SE" sz="1800" dirty="0"/>
                    </a:p>
                  </a:txBody>
                  <a:tcPr marL="68580" marR="68580"/>
                </a:tc>
                <a:tc>
                  <a:txBody>
                    <a:bodyPr/>
                    <a:lstStyle/>
                    <a:p>
                      <a:endParaRPr lang="sv-SE" sz="1800" dirty="0"/>
                    </a:p>
                  </a:txBody>
                  <a:tcPr marL="68580" marR="68580"/>
                </a:tc>
                <a:extLst>
                  <a:ext uri="{0D108BD9-81ED-4DB2-BD59-A6C34878D82A}">
                    <a16:rowId xmlns:a16="http://schemas.microsoft.com/office/drawing/2014/main" val="3243296840"/>
                  </a:ext>
                </a:extLst>
              </a:tr>
              <a:tr h="211011">
                <a:tc>
                  <a:txBody>
                    <a:bodyPr/>
                    <a:lstStyle/>
                    <a:p>
                      <a:r>
                        <a:rPr lang="sv-SE" sz="1800" dirty="0"/>
                        <a:t>Revenues (KSEK)</a:t>
                      </a:r>
                    </a:p>
                  </a:txBody>
                  <a:tcPr marL="68580" marR="68580"/>
                </a:tc>
                <a:tc>
                  <a:txBody>
                    <a:bodyPr/>
                    <a:lstStyle/>
                    <a:p>
                      <a:r>
                        <a:rPr lang="sv-SE" sz="1800" dirty="0"/>
                        <a:t>500</a:t>
                      </a:r>
                    </a:p>
                  </a:txBody>
                  <a:tcPr marL="68580" marR="68580"/>
                </a:tc>
                <a:tc>
                  <a:txBody>
                    <a:bodyPr/>
                    <a:lstStyle/>
                    <a:p>
                      <a:endParaRPr lang="sv-SE" sz="1800" dirty="0"/>
                    </a:p>
                  </a:txBody>
                  <a:tcPr marL="68580" marR="68580"/>
                </a:tc>
                <a:tc>
                  <a:txBody>
                    <a:bodyPr/>
                    <a:lstStyle/>
                    <a:p>
                      <a:endParaRPr lang="sv-SE" sz="1800" dirty="0"/>
                    </a:p>
                  </a:txBody>
                  <a:tcPr marL="68580" marR="68580"/>
                </a:tc>
                <a:extLst>
                  <a:ext uri="{0D108BD9-81ED-4DB2-BD59-A6C34878D82A}">
                    <a16:rowId xmlns:a16="http://schemas.microsoft.com/office/drawing/2014/main" val="3061763323"/>
                  </a:ext>
                </a:extLst>
              </a:tr>
              <a:tr h="136843">
                <a:tc>
                  <a:txBody>
                    <a:bodyPr/>
                    <a:lstStyle/>
                    <a:p>
                      <a:r>
                        <a:rPr lang="sv-SE" sz="1800" b="0" i="0" dirty="0"/>
                        <a:t>Staff</a:t>
                      </a:r>
                      <a:endParaRPr lang="sv-SE" sz="1800" b="1" i="1" dirty="0"/>
                    </a:p>
                  </a:txBody>
                  <a:tcPr marL="68580" marR="68580"/>
                </a:tc>
                <a:tc>
                  <a:txBody>
                    <a:bodyPr/>
                    <a:lstStyle/>
                    <a:p>
                      <a:r>
                        <a:rPr lang="sv-SE" sz="1800" dirty="0"/>
                        <a:t>1+4</a:t>
                      </a:r>
                    </a:p>
                  </a:txBody>
                  <a:tcPr marL="68580" marR="68580"/>
                </a:tc>
                <a:tc>
                  <a:txBody>
                    <a:bodyPr/>
                    <a:lstStyle/>
                    <a:p>
                      <a:r>
                        <a:rPr lang="sv-SE" sz="1800" dirty="0"/>
                        <a:t>1+8</a:t>
                      </a:r>
                    </a:p>
                  </a:txBody>
                  <a:tcPr marL="68580" marR="68580"/>
                </a:tc>
                <a:tc>
                  <a:txBody>
                    <a:bodyPr/>
                    <a:lstStyle/>
                    <a:p>
                      <a:r>
                        <a:rPr lang="sv-SE" sz="1800" dirty="0"/>
                        <a:t>1+15</a:t>
                      </a:r>
                    </a:p>
                  </a:txBody>
                  <a:tcPr marL="68580" marR="68580"/>
                </a:tc>
                <a:extLst>
                  <a:ext uri="{0D108BD9-81ED-4DB2-BD59-A6C34878D82A}">
                    <a16:rowId xmlns:a16="http://schemas.microsoft.com/office/drawing/2014/main" val="1522786251"/>
                  </a:ext>
                </a:extLst>
              </a:tr>
              <a:tr h="179674">
                <a:tc>
                  <a:txBody>
                    <a:bodyPr/>
                    <a:lstStyle/>
                    <a:p>
                      <a:r>
                        <a:rPr lang="sv-SE" sz="1800" dirty="0" err="1"/>
                        <a:t>Costs</a:t>
                      </a:r>
                      <a:r>
                        <a:rPr lang="sv-SE" sz="1800" dirty="0"/>
                        <a:t> (KSEK)</a:t>
                      </a:r>
                    </a:p>
                  </a:txBody>
                  <a:tcPr marL="68580" marR="68580"/>
                </a:tc>
                <a:tc>
                  <a:txBody>
                    <a:bodyPr/>
                    <a:lstStyle/>
                    <a:p>
                      <a:r>
                        <a:rPr lang="sv-SE" sz="1800" dirty="0"/>
                        <a:t>4</a:t>
                      </a:r>
                      <a:r>
                        <a:rPr lang="sv-SE" sz="1800" baseline="0" dirty="0"/>
                        <a:t> 000</a:t>
                      </a:r>
                      <a:endParaRPr lang="sv-SE" sz="1800" dirty="0"/>
                    </a:p>
                  </a:txBody>
                  <a:tcPr marL="68580" marR="68580"/>
                </a:tc>
                <a:tc>
                  <a:txBody>
                    <a:bodyPr/>
                    <a:lstStyle/>
                    <a:p>
                      <a:r>
                        <a:rPr lang="sv-SE" sz="1800" dirty="0"/>
                        <a:t>40%</a:t>
                      </a:r>
                    </a:p>
                  </a:txBody>
                  <a:tcPr marL="68580" marR="68580"/>
                </a:tc>
                <a:tc>
                  <a:txBody>
                    <a:bodyPr/>
                    <a:lstStyle/>
                    <a:p>
                      <a:endParaRPr lang="sv-SE" sz="1800" dirty="0"/>
                    </a:p>
                  </a:txBody>
                  <a:tcPr marL="68580" marR="68580"/>
                </a:tc>
                <a:extLst>
                  <a:ext uri="{0D108BD9-81ED-4DB2-BD59-A6C34878D82A}">
                    <a16:rowId xmlns:a16="http://schemas.microsoft.com/office/drawing/2014/main" val="1004050819"/>
                  </a:ext>
                </a:extLst>
              </a:tr>
              <a:tr h="179674">
                <a:tc>
                  <a:txBody>
                    <a:bodyPr/>
                    <a:lstStyle/>
                    <a:p>
                      <a:r>
                        <a:rPr lang="sv-SE" sz="1800" b="1" i="1" dirty="0" err="1"/>
                        <a:t>Results</a:t>
                      </a:r>
                      <a:r>
                        <a:rPr lang="sv-SE" sz="1800" b="1" i="1" dirty="0"/>
                        <a:t> </a:t>
                      </a:r>
                      <a:r>
                        <a:rPr lang="sv-SE" sz="1800" b="1" i="1" dirty="0" err="1"/>
                        <a:t>after</a:t>
                      </a:r>
                      <a:r>
                        <a:rPr lang="sv-SE" sz="1800" b="1" i="1" dirty="0"/>
                        <a:t> fin.</a:t>
                      </a:r>
                    </a:p>
                  </a:txBody>
                  <a:tcPr marL="68580" marR="68580"/>
                </a:tc>
                <a:tc>
                  <a:txBody>
                    <a:bodyPr/>
                    <a:lstStyle/>
                    <a:p>
                      <a:r>
                        <a:rPr lang="sv-SE" sz="1800" dirty="0"/>
                        <a:t>-Y Mkr</a:t>
                      </a:r>
                    </a:p>
                  </a:txBody>
                  <a:tcPr marL="68580" marR="68580"/>
                </a:tc>
                <a:tc>
                  <a:txBody>
                    <a:bodyPr/>
                    <a:lstStyle/>
                    <a:p>
                      <a:r>
                        <a:rPr lang="sv-SE" sz="1800" dirty="0"/>
                        <a:t>0</a:t>
                      </a:r>
                    </a:p>
                  </a:txBody>
                  <a:tcPr marL="68580" marR="68580"/>
                </a:tc>
                <a:tc>
                  <a:txBody>
                    <a:bodyPr/>
                    <a:lstStyle/>
                    <a:p>
                      <a:r>
                        <a:rPr lang="sv-SE" sz="1800" dirty="0"/>
                        <a:t>+5</a:t>
                      </a:r>
                      <a:r>
                        <a:rPr lang="sv-SE" sz="1800" baseline="0" dirty="0"/>
                        <a:t> Mkr</a:t>
                      </a:r>
                      <a:endParaRPr lang="sv-SE" sz="1800" dirty="0"/>
                    </a:p>
                  </a:txBody>
                  <a:tcPr marL="68580" marR="68580"/>
                </a:tc>
                <a:extLst>
                  <a:ext uri="{0D108BD9-81ED-4DB2-BD59-A6C34878D82A}">
                    <a16:rowId xmlns:a16="http://schemas.microsoft.com/office/drawing/2014/main" val="769680679"/>
                  </a:ext>
                </a:extLst>
              </a:tr>
              <a:tr h="179674">
                <a:tc>
                  <a:txBody>
                    <a:bodyPr/>
                    <a:lstStyle/>
                    <a:p>
                      <a:r>
                        <a:rPr lang="sv-SE" sz="1800" b="1" i="1" dirty="0" err="1"/>
                        <a:t>Funding</a:t>
                      </a:r>
                      <a:r>
                        <a:rPr lang="sv-SE" sz="1800" b="1" i="1" dirty="0"/>
                        <a:t> </a:t>
                      </a:r>
                      <a:r>
                        <a:rPr lang="sv-SE" sz="1800" b="1" i="1" dirty="0" err="1"/>
                        <a:t>need</a:t>
                      </a:r>
                      <a:endParaRPr lang="sv-SE" sz="1800" b="1" i="1" dirty="0"/>
                    </a:p>
                  </a:txBody>
                  <a:tcPr marL="68580" marR="68580"/>
                </a:tc>
                <a:tc>
                  <a:txBody>
                    <a:bodyPr/>
                    <a:lstStyle/>
                    <a:p>
                      <a:r>
                        <a:rPr lang="sv-SE" sz="1800" dirty="0"/>
                        <a:t>3-6 Mkr</a:t>
                      </a:r>
                      <a:r>
                        <a:rPr lang="sv-SE" sz="1800" baseline="0" dirty="0"/>
                        <a:t> </a:t>
                      </a:r>
                      <a:endParaRPr lang="sv-SE" sz="1800" dirty="0"/>
                    </a:p>
                  </a:txBody>
                  <a:tcPr marL="68580" marR="68580"/>
                </a:tc>
                <a:tc>
                  <a:txBody>
                    <a:bodyPr/>
                    <a:lstStyle/>
                    <a:p>
                      <a:r>
                        <a:rPr lang="sv-SE" sz="1800" dirty="0"/>
                        <a:t>3-6</a:t>
                      </a:r>
                      <a:r>
                        <a:rPr lang="sv-SE" sz="1800" baseline="0" dirty="0"/>
                        <a:t> </a:t>
                      </a:r>
                      <a:r>
                        <a:rPr lang="sv-SE" sz="1800" dirty="0"/>
                        <a:t>Mkr</a:t>
                      </a:r>
                    </a:p>
                  </a:txBody>
                  <a:tcPr marL="68580" marR="68580"/>
                </a:tc>
                <a:tc>
                  <a:txBody>
                    <a:bodyPr/>
                    <a:lstStyle/>
                    <a:p>
                      <a:r>
                        <a:rPr lang="sv-SE" sz="1800" dirty="0"/>
                        <a:t>0</a:t>
                      </a:r>
                    </a:p>
                  </a:txBody>
                  <a:tcPr marL="68580" marR="68580"/>
                </a:tc>
                <a:extLst>
                  <a:ext uri="{0D108BD9-81ED-4DB2-BD59-A6C34878D82A}">
                    <a16:rowId xmlns:a16="http://schemas.microsoft.com/office/drawing/2014/main" val="3507964801"/>
                  </a:ext>
                </a:extLst>
              </a:tr>
            </a:tbl>
          </a:graphicData>
        </a:graphic>
      </p:graphicFrame>
      <p:sp>
        <p:nvSpPr>
          <p:cNvPr id="3" name="Title 2"/>
          <p:cNvSpPr>
            <a:spLocks noGrp="1"/>
          </p:cNvSpPr>
          <p:nvPr>
            <p:ph type="title" idx="4294967295"/>
          </p:nvPr>
        </p:nvSpPr>
        <p:spPr/>
        <p:txBody>
          <a:bodyPr/>
          <a:lstStyle/>
          <a:p>
            <a:r>
              <a:rPr lang="sv-SE" noProof="0" dirty="0"/>
              <a:t>Finanser och </a:t>
            </a:r>
            <a:r>
              <a:rPr lang="sv-SE" noProof="0" dirty="0" err="1"/>
              <a:t>metrics</a:t>
            </a:r>
            <a:endParaRPr lang="sv-SE" noProof="0" dirty="0"/>
          </a:p>
        </p:txBody>
      </p:sp>
    </p:spTree>
    <p:extLst>
      <p:ext uri="{BB962C8B-B14F-4D97-AF65-F5344CB8AC3E}">
        <p14:creationId xmlns:p14="http://schemas.microsoft.com/office/powerpoint/2010/main" val="249827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1262324" y="2549434"/>
            <a:ext cx="5694100" cy="646331"/>
          </a:xfrm>
          <a:prstGeom prst="rect">
            <a:avLst/>
          </a:prstGeom>
          <a:noFill/>
        </p:spPr>
        <p:txBody>
          <a:bodyPr wrap="square" rtlCol="0">
            <a:spAutoFit/>
          </a:bodyPr>
          <a:lstStyle/>
          <a:p>
            <a:pPr marL="342900" indent="-342900">
              <a:buAutoNum type="arabicPeriod"/>
            </a:pPr>
            <a:endParaRPr lang="sv-SE" dirty="0">
              <a:latin typeface="Garamond" pitchFamily="18" charset="0"/>
            </a:endParaRPr>
          </a:p>
          <a:p>
            <a:pPr marL="342900" indent="-342900">
              <a:buAutoNum type="arabicPeriod"/>
            </a:pPr>
            <a:endParaRPr lang="sv-SE" dirty="0">
              <a:latin typeface="Garamond" pitchFamily="18" charset="0"/>
            </a:endParaRPr>
          </a:p>
        </p:txBody>
      </p:sp>
      <p:graphicFrame>
        <p:nvGraphicFramePr>
          <p:cNvPr id="9" name="Tabell 8"/>
          <p:cNvGraphicFramePr>
            <a:graphicFrameLocks noGrp="1"/>
          </p:cNvGraphicFramePr>
          <p:nvPr>
            <p:extLst>
              <p:ext uri="{D42A27DB-BD31-4B8C-83A1-F6EECF244321}">
                <p14:modId xmlns:p14="http://schemas.microsoft.com/office/powerpoint/2010/main" val="1689630577"/>
              </p:ext>
            </p:extLst>
          </p:nvPr>
        </p:nvGraphicFramePr>
        <p:xfrm>
          <a:off x="1020536" y="1473133"/>
          <a:ext cx="7062668" cy="4058920"/>
        </p:xfrm>
        <a:graphic>
          <a:graphicData uri="http://schemas.openxmlformats.org/drawingml/2006/table">
            <a:tbl>
              <a:tblPr firstRow="1" bandRow="1">
                <a:tableStyleId>{5C22544A-7EE6-4342-B048-85BDC9FD1C3A}</a:tableStyleId>
              </a:tblPr>
              <a:tblGrid>
                <a:gridCol w="2338964">
                  <a:extLst>
                    <a:ext uri="{9D8B030D-6E8A-4147-A177-3AD203B41FA5}">
                      <a16:colId xmlns:a16="http://schemas.microsoft.com/office/drawing/2014/main" val="2549988055"/>
                    </a:ext>
                  </a:extLst>
                </a:gridCol>
                <a:gridCol w="1575636">
                  <a:extLst>
                    <a:ext uri="{9D8B030D-6E8A-4147-A177-3AD203B41FA5}">
                      <a16:colId xmlns:a16="http://schemas.microsoft.com/office/drawing/2014/main" val="3884487586"/>
                    </a:ext>
                  </a:extLst>
                </a:gridCol>
                <a:gridCol w="1574034">
                  <a:extLst>
                    <a:ext uri="{9D8B030D-6E8A-4147-A177-3AD203B41FA5}">
                      <a16:colId xmlns:a16="http://schemas.microsoft.com/office/drawing/2014/main" val="4097884677"/>
                    </a:ext>
                  </a:extLst>
                </a:gridCol>
                <a:gridCol w="1574034">
                  <a:extLst>
                    <a:ext uri="{9D8B030D-6E8A-4147-A177-3AD203B41FA5}">
                      <a16:colId xmlns:a16="http://schemas.microsoft.com/office/drawing/2014/main" val="1330389258"/>
                    </a:ext>
                  </a:extLst>
                </a:gridCol>
              </a:tblGrid>
              <a:tr h="370840">
                <a:tc>
                  <a:txBody>
                    <a:bodyPr/>
                    <a:lstStyle/>
                    <a:p>
                      <a:pPr algn="ctr"/>
                      <a:r>
                        <a:rPr lang="sv-SE" dirty="0"/>
                        <a:t> (KSEK)</a:t>
                      </a:r>
                    </a:p>
                  </a:txBody>
                  <a:tcPr marL="68580" marR="68580"/>
                </a:tc>
                <a:tc>
                  <a:txBody>
                    <a:bodyPr/>
                    <a:lstStyle/>
                    <a:p>
                      <a:r>
                        <a:rPr lang="sv-SE" dirty="0"/>
                        <a:t>2018</a:t>
                      </a:r>
                    </a:p>
                  </a:txBody>
                  <a:tcPr marL="68580" marR="68580"/>
                </a:tc>
                <a:tc>
                  <a:txBody>
                    <a:bodyPr/>
                    <a:lstStyle/>
                    <a:p>
                      <a:r>
                        <a:rPr lang="sv-SE" dirty="0"/>
                        <a:t>2019</a:t>
                      </a:r>
                    </a:p>
                  </a:txBody>
                  <a:tcPr marL="68580" marR="68580"/>
                </a:tc>
                <a:tc>
                  <a:txBody>
                    <a:bodyPr/>
                    <a:lstStyle/>
                    <a:p>
                      <a:r>
                        <a:rPr lang="sv-SE" dirty="0"/>
                        <a:t>2020</a:t>
                      </a:r>
                    </a:p>
                  </a:txBody>
                  <a:tcPr marL="68580" marR="68580"/>
                </a:tc>
                <a:extLst>
                  <a:ext uri="{0D108BD9-81ED-4DB2-BD59-A6C34878D82A}">
                    <a16:rowId xmlns:a16="http://schemas.microsoft.com/office/drawing/2014/main" val="749919211"/>
                  </a:ext>
                </a:extLst>
              </a:tr>
              <a:tr h="370840">
                <a:tc>
                  <a:txBody>
                    <a:bodyPr/>
                    <a:lstStyle/>
                    <a:p>
                      <a:pPr algn="r"/>
                      <a:r>
                        <a:rPr lang="sv-SE" dirty="0"/>
                        <a:t>Team/</a:t>
                      </a:r>
                      <a:r>
                        <a:rPr lang="sv-SE" dirty="0" err="1"/>
                        <a:t>Salary</a:t>
                      </a:r>
                      <a:endParaRPr lang="sv-SE" dirty="0"/>
                    </a:p>
                  </a:txBody>
                  <a:tcPr marL="68580" marR="68580"/>
                </a:tc>
                <a:tc>
                  <a:txBody>
                    <a:bodyPr/>
                    <a:lstStyle/>
                    <a:p>
                      <a:endParaRPr lang="sv-SE"/>
                    </a:p>
                  </a:txBody>
                  <a:tcPr marL="68580" marR="68580"/>
                </a:tc>
                <a:tc>
                  <a:txBody>
                    <a:bodyPr/>
                    <a:lstStyle/>
                    <a:p>
                      <a:endParaRPr lang="sv-SE"/>
                    </a:p>
                  </a:txBody>
                  <a:tcPr marL="68580" marR="68580"/>
                </a:tc>
                <a:tc>
                  <a:txBody>
                    <a:bodyPr/>
                    <a:lstStyle/>
                    <a:p>
                      <a:endParaRPr lang="sv-SE"/>
                    </a:p>
                  </a:txBody>
                  <a:tcPr marL="68580" marR="68580"/>
                </a:tc>
                <a:extLst>
                  <a:ext uri="{0D108BD9-81ED-4DB2-BD59-A6C34878D82A}">
                    <a16:rowId xmlns:a16="http://schemas.microsoft.com/office/drawing/2014/main" val="216125022"/>
                  </a:ext>
                </a:extLst>
              </a:tr>
              <a:tr h="370840">
                <a:tc>
                  <a:txBody>
                    <a:bodyPr/>
                    <a:lstStyle/>
                    <a:p>
                      <a:pPr algn="r"/>
                      <a:r>
                        <a:rPr lang="sv-SE" dirty="0"/>
                        <a:t>Patent/IPR</a:t>
                      </a:r>
                    </a:p>
                  </a:txBody>
                  <a:tcPr marL="68580" marR="68580"/>
                </a:tc>
                <a:tc>
                  <a:txBody>
                    <a:bodyPr/>
                    <a:lstStyle/>
                    <a:p>
                      <a:endParaRPr lang="sv-SE"/>
                    </a:p>
                  </a:txBody>
                  <a:tcPr marL="68580" marR="68580"/>
                </a:tc>
                <a:tc>
                  <a:txBody>
                    <a:bodyPr/>
                    <a:lstStyle/>
                    <a:p>
                      <a:endParaRPr lang="sv-SE"/>
                    </a:p>
                  </a:txBody>
                  <a:tcPr marL="68580" marR="68580"/>
                </a:tc>
                <a:tc>
                  <a:txBody>
                    <a:bodyPr/>
                    <a:lstStyle/>
                    <a:p>
                      <a:endParaRPr lang="sv-SE"/>
                    </a:p>
                  </a:txBody>
                  <a:tcPr marL="68580" marR="68580"/>
                </a:tc>
                <a:extLst>
                  <a:ext uri="{0D108BD9-81ED-4DB2-BD59-A6C34878D82A}">
                    <a16:rowId xmlns:a16="http://schemas.microsoft.com/office/drawing/2014/main" val="2140714565"/>
                  </a:ext>
                </a:extLst>
              </a:tr>
              <a:tr h="370840">
                <a:tc>
                  <a:txBody>
                    <a:bodyPr/>
                    <a:lstStyle/>
                    <a:p>
                      <a:pPr algn="r"/>
                      <a:r>
                        <a:rPr lang="sv-SE" dirty="0"/>
                        <a:t>Tester &amp; Certifiering</a:t>
                      </a:r>
                    </a:p>
                  </a:txBody>
                  <a:tcPr marL="68580" marR="68580"/>
                </a:tc>
                <a:tc>
                  <a:txBody>
                    <a:bodyPr/>
                    <a:lstStyle/>
                    <a:p>
                      <a:endParaRPr lang="sv-SE"/>
                    </a:p>
                  </a:txBody>
                  <a:tcPr marL="68580" marR="68580"/>
                </a:tc>
                <a:tc>
                  <a:txBody>
                    <a:bodyPr/>
                    <a:lstStyle/>
                    <a:p>
                      <a:endParaRPr lang="sv-SE"/>
                    </a:p>
                  </a:txBody>
                  <a:tcPr marL="68580" marR="68580"/>
                </a:tc>
                <a:tc>
                  <a:txBody>
                    <a:bodyPr/>
                    <a:lstStyle/>
                    <a:p>
                      <a:endParaRPr lang="sv-SE"/>
                    </a:p>
                  </a:txBody>
                  <a:tcPr marL="68580" marR="68580"/>
                </a:tc>
                <a:extLst>
                  <a:ext uri="{0D108BD9-81ED-4DB2-BD59-A6C34878D82A}">
                    <a16:rowId xmlns:a16="http://schemas.microsoft.com/office/drawing/2014/main" val="2871976540"/>
                  </a:ext>
                </a:extLst>
              </a:tr>
              <a:tr h="370840">
                <a:tc>
                  <a:txBody>
                    <a:bodyPr/>
                    <a:lstStyle/>
                    <a:p>
                      <a:pPr algn="r"/>
                      <a:r>
                        <a:rPr lang="sv-SE" dirty="0"/>
                        <a:t>Offices</a:t>
                      </a:r>
                    </a:p>
                  </a:txBody>
                  <a:tcPr marL="68580" marR="68580"/>
                </a:tc>
                <a:tc>
                  <a:txBody>
                    <a:bodyPr/>
                    <a:lstStyle/>
                    <a:p>
                      <a:endParaRPr lang="sv-SE"/>
                    </a:p>
                  </a:txBody>
                  <a:tcPr marL="68580" marR="68580"/>
                </a:tc>
                <a:tc>
                  <a:txBody>
                    <a:bodyPr/>
                    <a:lstStyle/>
                    <a:p>
                      <a:endParaRPr lang="sv-SE"/>
                    </a:p>
                  </a:txBody>
                  <a:tcPr marL="68580" marR="68580"/>
                </a:tc>
                <a:tc>
                  <a:txBody>
                    <a:bodyPr/>
                    <a:lstStyle/>
                    <a:p>
                      <a:endParaRPr lang="sv-SE"/>
                    </a:p>
                  </a:txBody>
                  <a:tcPr marL="68580" marR="68580"/>
                </a:tc>
                <a:extLst>
                  <a:ext uri="{0D108BD9-81ED-4DB2-BD59-A6C34878D82A}">
                    <a16:rowId xmlns:a16="http://schemas.microsoft.com/office/drawing/2014/main" val="4248501097"/>
                  </a:ext>
                </a:extLst>
              </a:tr>
              <a:tr h="370840">
                <a:tc>
                  <a:txBody>
                    <a:bodyPr/>
                    <a:lstStyle/>
                    <a:p>
                      <a:pPr algn="r"/>
                      <a:r>
                        <a:rPr lang="sv-SE" dirty="0"/>
                        <a:t>Equipment/HW</a:t>
                      </a:r>
                    </a:p>
                  </a:txBody>
                  <a:tcPr marL="68580" marR="68580"/>
                </a:tc>
                <a:tc>
                  <a:txBody>
                    <a:bodyPr/>
                    <a:lstStyle/>
                    <a:p>
                      <a:endParaRPr lang="sv-SE"/>
                    </a:p>
                  </a:txBody>
                  <a:tcPr marL="68580" marR="68580"/>
                </a:tc>
                <a:tc>
                  <a:txBody>
                    <a:bodyPr/>
                    <a:lstStyle/>
                    <a:p>
                      <a:endParaRPr lang="sv-SE"/>
                    </a:p>
                  </a:txBody>
                  <a:tcPr marL="68580" marR="68580"/>
                </a:tc>
                <a:tc>
                  <a:txBody>
                    <a:bodyPr/>
                    <a:lstStyle/>
                    <a:p>
                      <a:endParaRPr lang="sv-SE"/>
                    </a:p>
                  </a:txBody>
                  <a:tcPr marL="68580" marR="68580"/>
                </a:tc>
                <a:extLst>
                  <a:ext uri="{0D108BD9-81ED-4DB2-BD59-A6C34878D82A}">
                    <a16:rowId xmlns:a16="http://schemas.microsoft.com/office/drawing/2014/main" val="582938914"/>
                  </a:ext>
                </a:extLst>
              </a:tr>
              <a:tr h="370840">
                <a:tc>
                  <a:txBody>
                    <a:bodyPr/>
                    <a:lstStyle/>
                    <a:p>
                      <a:pPr algn="r"/>
                      <a:r>
                        <a:rPr lang="sv-SE" dirty="0"/>
                        <a:t>Marketing</a:t>
                      </a:r>
                    </a:p>
                  </a:txBody>
                  <a:tcPr marL="68580" marR="68580"/>
                </a:tc>
                <a:tc>
                  <a:txBody>
                    <a:bodyPr/>
                    <a:lstStyle/>
                    <a:p>
                      <a:endParaRPr lang="sv-SE"/>
                    </a:p>
                  </a:txBody>
                  <a:tcPr marL="68580" marR="68580"/>
                </a:tc>
                <a:tc>
                  <a:txBody>
                    <a:bodyPr/>
                    <a:lstStyle/>
                    <a:p>
                      <a:endParaRPr lang="sv-SE"/>
                    </a:p>
                  </a:txBody>
                  <a:tcPr marL="68580" marR="68580"/>
                </a:tc>
                <a:tc>
                  <a:txBody>
                    <a:bodyPr/>
                    <a:lstStyle/>
                    <a:p>
                      <a:endParaRPr lang="sv-SE"/>
                    </a:p>
                  </a:txBody>
                  <a:tcPr marL="68580" marR="68580"/>
                </a:tc>
                <a:extLst>
                  <a:ext uri="{0D108BD9-81ED-4DB2-BD59-A6C34878D82A}">
                    <a16:rowId xmlns:a16="http://schemas.microsoft.com/office/drawing/2014/main" val="3432504393"/>
                  </a:ext>
                </a:extLst>
              </a:tr>
              <a:tr h="0">
                <a:tc>
                  <a:txBody>
                    <a:bodyPr/>
                    <a:lstStyle/>
                    <a:p>
                      <a:pPr algn="r"/>
                      <a:r>
                        <a:rPr lang="sv-SE" dirty="0" err="1"/>
                        <a:t>Sales</a:t>
                      </a:r>
                      <a:endParaRPr lang="sv-SE" dirty="0"/>
                    </a:p>
                  </a:txBody>
                  <a:tcPr marL="68580" marR="68580"/>
                </a:tc>
                <a:tc>
                  <a:txBody>
                    <a:bodyPr/>
                    <a:lstStyle/>
                    <a:p>
                      <a:endParaRPr lang="sv-SE" dirty="0"/>
                    </a:p>
                  </a:txBody>
                  <a:tcPr marL="68580" marR="68580"/>
                </a:tc>
                <a:tc>
                  <a:txBody>
                    <a:bodyPr/>
                    <a:lstStyle/>
                    <a:p>
                      <a:endParaRPr lang="sv-SE" dirty="0"/>
                    </a:p>
                  </a:txBody>
                  <a:tcPr marL="68580" marR="68580"/>
                </a:tc>
                <a:tc>
                  <a:txBody>
                    <a:bodyPr/>
                    <a:lstStyle/>
                    <a:p>
                      <a:endParaRPr lang="sv-SE" dirty="0"/>
                    </a:p>
                  </a:txBody>
                  <a:tcPr marL="68580" marR="68580"/>
                </a:tc>
                <a:extLst>
                  <a:ext uri="{0D108BD9-81ED-4DB2-BD59-A6C34878D82A}">
                    <a16:rowId xmlns:a16="http://schemas.microsoft.com/office/drawing/2014/main" val="3930232531"/>
                  </a:ext>
                </a:extLst>
              </a:tr>
              <a:tr h="266637">
                <a:tc>
                  <a:txBody>
                    <a:bodyPr/>
                    <a:lstStyle/>
                    <a:p>
                      <a:pPr algn="r"/>
                      <a:r>
                        <a:rPr lang="sv-SE" dirty="0"/>
                        <a:t>Legal</a:t>
                      </a:r>
                    </a:p>
                  </a:txBody>
                  <a:tcPr marL="68580" marR="68580"/>
                </a:tc>
                <a:tc>
                  <a:txBody>
                    <a:bodyPr/>
                    <a:lstStyle/>
                    <a:p>
                      <a:endParaRPr lang="sv-SE" dirty="0"/>
                    </a:p>
                  </a:txBody>
                  <a:tcPr marL="68580" marR="68580"/>
                </a:tc>
                <a:tc>
                  <a:txBody>
                    <a:bodyPr/>
                    <a:lstStyle/>
                    <a:p>
                      <a:endParaRPr lang="sv-SE" dirty="0"/>
                    </a:p>
                  </a:txBody>
                  <a:tcPr marL="68580" marR="68580"/>
                </a:tc>
                <a:tc>
                  <a:txBody>
                    <a:bodyPr/>
                    <a:lstStyle/>
                    <a:p>
                      <a:endParaRPr lang="sv-SE" dirty="0"/>
                    </a:p>
                  </a:txBody>
                  <a:tcPr marL="68580" marR="68580"/>
                </a:tc>
                <a:extLst>
                  <a:ext uri="{0D108BD9-81ED-4DB2-BD59-A6C34878D82A}">
                    <a16:rowId xmlns:a16="http://schemas.microsoft.com/office/drawing/2014/main" val="2521078377"/>
                  </a:ext>
                </a:extLst>
              </a:tr>
              <a:tr h="173927">
                <a:tc>
                  <a:txBody>
                    <a:bodyPr/>
                    <a:lstStyle/>
                    <a:p>
                      <a:pPr algn="r"/>
                      <a:r>
                        <a:rPr lang="sv-SE" dirty="0" err="1"/>
                        <a:t>Other</a:t>
                      </a:r>
                      <a:endParaRPr lang="sv-SE" dirty="0"/>
                    </a:p>
                  </a:txBody>
                  <a:tcPr marL="68580" marR="68580"/>
                </a:tc>
                <a:tc>
                  <a:txBody>
                    <a:bodyPr/>
                    <a:lstStyle/>
                    <a:p>
                      <a:endParaRPr lang="sv-SE" dirty="0"/>
                    </a:p>
                  </a:txBody>
                  <a:tcPr marL="68580" marR="68580"/>
                </a:tc>
                <a:tc>
                  <a:txBody>
                    <a:bodyPr/>
                    <a:lstStyle/>
                    <a:p>
                      <a:endParaRPr lang="sv-SE" dirty="0"/>
                    </a:p>
                  </a:txBody>
                  <a:tcPr marL="68580" marR="68580"/>
                </a:tc>
                <a:tc>
                  <a:txBody>
                    <a:bodyPr/>
                    <a:lstStyle/>
                    <a:p>
                      <a:endParaRPr lang="sv-SE" dirty="0"/>
                    </a:p>
                  </a:txBody>
                  <a:tcPr marL="68580" marR="68580"/>
                </a:tc>
                <a:extLst>
                  <a:ext uri="{0D108BD9-81ED-4DB2-BD59-A6C34878D82A}">
                    <a16:rowId xmlns:a16="http://schemas.microsoft.com/office/drawing/2014/main" val="849945258"/>
                  </a:ext>
                </a:extLst>
              </a:tr>
              <a:tr h="217452">
                <a:tc>
                  <a:txBody>
                    <a:bodyPr/>
                    <a:lstStyle/>
                    <a:p>
                      <a:pPr algn="r"/>
                      <a:r>
                        <a:rPr lang="sv-SE" b="1" i="1" dirty="0"/>
                        <a:t>Total</a:t>
                      </a:r>
                    </a:p>
                  </a:txBody>
                  <a:tcPr marL="68580" marR="68580"/>
                </a:tc>
                <a:tc>
                  <a:txBody>
                    <a:bodyPr/>
                    <a:lstStyle/>
                    <a:p>
                      <a:endParaRPr lang="sv-SE" b="1" i="1" dirty="0"/>
                    </a:p>
                  </a:txBody>
                  <a:tcPr marL="68580" marR="68580"/>
                </a:tc>
                <a:tc>
                  <a:txBody>
                    <a:bodyPr/>
                    <a:lstStyle/>
                    <a:p>
                      <a:endParaRPr lang="sv-SE" b="1" i="1" dirty="0"/>
                    </a:p>
                  </a:txBody>
                  <a:tcPr marL="68580" marR="68580"/>
                </a:tc>
                <a:tc>
                  <a:txBody>
                    <a:bodyPr/>
                    <a:lstStyle/>
                    <a:p>
                      <a:endParaRPr lang="sv-SE" b="1" i="1" dirty="0"/>
                    </a:p>
                  </a:txBody>
                  <a:tcPr marL="68580" marR="68580"/>
                </a:tc>
                <a:extLst>
                  <a:ext uri="{0D108BD9-81ED-4DB2-BD59-A6C34878D82A}">
                    <a16:rowId xmlns:a16="http://schemas.microsoft.com/office/drawing/2014/main" val="2988501571"/>
                  </a:ext>
                </a:extLst>
              </a:tr>
            </a:tbl>
          </a:graphicData>
        </a:graphic>
      </p:graphicFrame>
      <p:sp>
        <p:nvSpPr>
          <p:cNvPr id="3" name="Title 2"/>
          <p:cNvSpPr>
            <a:spLocks noGrp="1"/>
          </p:cNvSpPr>
          <p:nvPr>
            <p:ph type="title" idx="4294967295"/>
          </p:nvPr>
        </p:nvSpPr>
        <p:spPr/>
        <p:txBody>
          <a:bodyPr/>
          <a:lstStyle/>
          <a:p>
            <a:r>
              <a:rPr lang="sv-SE" noProof="0" dirty="0"/>
              <a:t>Sökt finansiering</a:t>
            </a:r>
          </a:p>
        </p:txBody>
      </p:sp>
    </p:spTree>
    <p:extLst>
      <p:ext uri="{BB962C8B-B14F-4D97-AF65-F5344CB8AC3E}">
        <p14:creationId xmlns:p14="http://schemas.microsoft.com/office/powerpoint/2010/main" val="234692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3840480" y="1673352"/>
            <a:ext cx="1193292" cy="877824"/>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a:t>CEO</a:t>
            </a:r>
          </a:p>
        </p:txBody>
      </p:sp>
      <p:sp>
        <p:nvSpPr>
          <p:cNvPr id="7" name="Rektangel 6"/>
          <p:cNvSpPr/>
          <p:nvPr/>
        </p:nvSpPr>
        <p:spPr>
          <a:xfrm>
            <a:off x="6032754" y="3014472"/>
            <a:ext cx="1193292" cy="877824"/>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err="1"/>
              <a:t>Supply</a:t>
            </a:r>
            <a:r>
              <a:rPr lang="sv-SE" dirty="0"/>
              <a:t>/Support</a:t>
            </a:r>
          </a:p>
        </p:txBody>
      </p:sp>
      <p:sp>
        <p:nvSpPr>
          <p:cNvPr id="8" name="Rektangel 7"/>
          <p:cNvSpPr/>
          <p:nvPr/>
        </p:nvSpPr>
        <p:spPr>
          <a:xfrm>
            <a:off x="4535424" y="3014472"/>
            <a:ext cx="1193292" cy="877824"/>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a:t>M&amp;S</a:t>
            </a:r>
          </a:p>
        </p:txBody>
      </p:sp>
      <p:sp>
        <p:nvSpPr>
          <p:cNvPr id="9" name="Rektangel 8"/>
          <p:cNvSpPr/>
          <p:nvPr/>
        </p:nvSpPr>
        <p:spPr>
          <a:xfrm>
            <a:off x="3038094" y="3014472"/>
            <a:ext cx="1193292" cy="877824"/>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err="1"/>
              <a:t>Prod</a:t>
            </a:r>
            <a:r>
              <a:rPr lang="sv-SE" dirty="0"/>
              <a:t> </a:t>
            </a:r>
            <a:r>
              <a:rPr lang="sv-SE" dirty="0" err="1"/>
              <a:t>Mgmt</a:t>
            </a:r>
            <a:endParaRPr lang="sv-SE" dirty="0"/>
          </a:p>
        </p:txBody>
      </p:sp>
      <p:sp>
        <p:nvSpPr>
          <p:cNvPr id="10" name="Rektangel 9"/>
          <p:cNvSpPr/>
          <p:nvPr/>
        </p:nvSpPr>
        <p:spPr>
          <a:xfrm>
            <a:off x="1540764" y="3014472"/>
            <a:ext cx="1193292" cy="877824"/>
          </a:xfrm>
          <a:prstGeom prst="rect">
            <a:avLst/>
          </a:prstGeom>
          <a:solidFill>
            <a:schemeClr val="bg1"/>
          </a:solidFill>
          <a:ln>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a:t>R&amp;D</a:t>
            </a:r>
          </a:p>
        </p:txBody>
      </p:sp>
      <p:cxnSp>
        <p:nvCxnSpPr>
          <p:cNvPr id="13" name="Rak koppling 12"/>
          <p:cNvCxnSpPr/>
          <p:nvPr/>
        </p:nvCxnSpPr>
        <p:spPr bwMode="auto">
          <a:xfrm flipV="1">
            <a:off x="1981962" y="2773680"/>
            <a:ext cx="4711446" cy="182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Rak koppling 14"/>
          <p:cNvCxnSpPr/>
          <p:nvPr/>
        </p:nvCxnSpPr>
        <p:spPr bwMode="auto">
          <a:xfrm>
            <a:off x="1981962" y="2791968"/>
            <a:ext cx="0" cy="222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Rak koppling 16"/>
          <p:cNvCxnSpPr/>
          <p:nvPr/>
        </p:nvCxnSpPr>
        <p:spPr bwMode="auto">
          <a:xfrm>
            <a:off x="6693408" y="2773680"/>
            <a:ext cx="0" cy="222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Rak koppling 17"/>
          <p:cNvCxnSpPr/>
          <p:nvPr/>
        </p:nvCxnSpPr>
        <p:spPr bwMode="auto">
          <a:xfrm>
            <a:off x="3643884" y="2791968"/>
            <a:ext cx="0" cy="222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Rak koppling 18"/>
          <p:cNvCxnSpPr/>
          <p:nvPr/>
        </p:nvCxnSpPr>
        <p:spPr bwMode="auto">
          <a:xfrm>
            <a:off x="5132070" y="2791968"/>
            <a:ext cx="0" cy="222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Rak koppling 19"/>
          <p:cNvCxnSpPr/>
          <p:nvPr/>
        </p:nvCxnSpPr>
        <p:spPr bwMode="auto">
          <a:xfrm>
            <a:off x="4437126" y="2569464"/>
            <a:ext cx="0" cy="222504"/>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2" name="Tabell 1"/>
          <p:cNvGraphicFramePr>
            <a:graphicFrameLocks noGrp="1"/>
          </p:cNvGraphicFramePr>
          <p:nvPr>
            <p:extLst>
              <p:ext uri="{D42A27DB-BD31-4B8C-83A1-F6EECF244321}">
                <p14:modId xmlns:p14="http://schemas.microsoft.com/office/powerpoint/2010/main" val="3889540998"/>
              </p:ext>
            </p:extLst>
          </p:nvPr>
        </p:nvGraphicFramePr>
        <p:xfrm>
          <a:off x="1331731" y="4712638"/>
          <a:ext cx="7014210" cy="1381760"/>
        </p:xfrm>
        <a:graphic>
          <a:graphicData uri="http://schemas.openxmlformats.org/drawingml/2006/table">
            <a:tbl>
              <a:tblPr firstRow="1" bandRow="1">
                <a:tableStyleId>{5C22544A-7EE6-4342-B048-85BDC9FD1C3A}</a:tableStyleId>
              </a:tblPr>
              <a:tblGrid>
                <a:gridCol w="1150620">
                  <a:extLst>
                    <a:ext uri="{9D8B030D-6E8A-4147-A177-3AD203B41FA5}">
                      <a16:colId xmlns:a16="http://schemas.microsoft.com/office/drawing/2014/main" val="588568389"/>
                    </a:ext>
                  </a:extLst>
                </a:gridCol>
                <a:gridCol w="1481328">
                  <a:extLst>
                    <a:ext uri="{9D8B030D-6E8A-4147-A177-3AD203B41FA5}">
                      <a16:colId xmlns:a16="http://schemas.microsoft.com/office/drawing/2014/main" val="4152718661"/>
                    </a:ext>
                  </a:extLst>
                </a:gridCol>
                <a:gridCol w="1460754">
                  <a:extLst>
                    <a:ext uri="{9D8B030D-6E8A-4147-A177-3AD203B41FA5}">
                      <a16:colId xmlns:a16="http://schemas.microsoft.com/office/drawing/2014/main" val="360453722"/>
                    </a:ext>
                  </a:extLst>
                </a:gridCol>
                <a:gridCol w="1501902">
                  <a:extLst>
                    <a:ext uri="{9D8B030D-6E8A-4147-A177-3AD203B41FA5}">
                      <a16:colId xmlns:a16="http://schemas.microsoft.com/office/drawing/2014/main" val="3696997138"/>
                    </a:ext>
                  </a:extLst>
                </a:gridCol>
                <a:gridCol w="1419606">
                  <a:extLst>
                    <a:ext uri="{9D8B030D-6E8A-4147-A177-3AD203B41FA5}">
                      <a16:colId xmlns:a16="http://schemas.microsoft.com/office/drawing/2014/main" val="2618670348"/>
                    </a:ext>
                  </a:extLst>
                </a:gridCol>
              </a:tblGrid>
              <a:tr h="370840">
                <a:tc>
                  <a:txBody>
                    <a:bodyPr/>
                    <a:lstStyle/>
                    <a:p>
                      <a:r>
                        <a:rPr lang="sv-SE" dirty="0"/>
                        <a:t>2018</a:t>
                      </a:r>
                    </a:p>
                  </a:txBody>
                  <a:tcPr marL="68580" marR="68580"/>
                </a:tc>
                <a:tc>
                  <a:txBody>
                    <a:bodyPr/>
                    <a:lstStyle/>
                    <a:p>
                      <a:r>
                        <a:rPr lang="sv-SE" dirty="0"/>
                        <a:t>1 (</a:t>
                      </a:r>
                      <a:r>
                        <a:rPr lang="sv-SE" sz="1400" dirty="0"/>
                        <a:t>ingen</a:t>
                      </a:r>
                      <a:r>
                        <a:rPr lang="sv-SE" sz="1400" baseline="0" dirty="0"/>
                        <a:t> lönekostnad</a:t>
                      </a:r>
                      <a:r>
                        <a:rPr lang="sv-SE" baseline="0" dirty="0"/>
                        <a:t>)</a:t>
                      </a:r>
                      <a:endParaRPr lang="sv-SE" dirty="0"/>
                    </a:p>
                  </a:txBody>
                  <a:tcPr marL="68580" marR="68580"/>
                </a:tc>
                <a:tc>
                  <a:txBody>
                    <a:bodyPr/>
                    <a:lstStyle/>
                    <a:p>
                      <a:r>
                        <a:rPr lang="sv-SE" dirty="0"/>
                        <a:t>0</a:t>
                      </a:r>
                    </a:p>
                  </a:txBody>
                  <a:tcPr marL="68580" marR="68580"/>
                </a:tc>
                <a:tc>
                  <a:txBody>
                    <a:bodyPr/>
                    <a:lstStyle/>
                    <a:p>
                      <a:r>
                        <a:rPr lang="sv-SE" dirty="0"/>
                        <a:t>1 +1 </a:t>
                      </a:r>
                      <a:r>
                        <a:rPr lang="sv-SE" sz="1400" dirty="0"/>
                        <a:t>(</a:t>
                      </a:r>
                      <a:r>
                        <a:rPr lang="sv-SE" sz="1400" dirty="0" err="1"/>
                        <a:t>inkl</a:t>
                      </a:r>
                      <a:r>
                        <a:rPr lang="sv-SE" sz="1400" baseline="0" dirty="0"/>
                        <a:t> VD)</a:t>
                      </a:r>
                      <a:endParaRPr lang="sv-SE" sz="1400" dirty="0"/>
                    </a:p>
                  </a:txBody>
                  <a:tcPr marL="68580" marR="68580"/>
                </a:tc>
                <a:tc>
                  <a:txBody>
                    <a:bodyPr/>
                    <a:lstStyle/>
                    <a:p>
                      <a:r>
                        <a:rPr lang="sv-SE" dirty="0"/>
                        <a:t>1/2</a:t>
                      </a:r>
                    </a:p>
                  </a:txBody>
                  <a:tcPr marL="68580" marR="68580"/>
                </a:tc>
                <a:extLst>
                  <a:ext uri="{0D108BD9-81ED-4DB2-BD59-A6C34878D82A}">
                    <a16:rowId xmlns:a16="http://schemas.microsoft.com/office/drawing/2014/main" val="1993842520"/>
                  </a:ext>
                </a:extLst>
              </a:tr>
              <a:tr h="370840">
                <a:tc>
                  <a:txBody>
                    <a:bodyPr/>
                    <a:lstStyle/>
                    <a:p>
                      <a:r>
                        <a:rPr lang="sv-SE" dirty="0"/>
                        <a:t>2019</a:t>
                      </a:r>
                    </a:p>
                  </a:txBody>
                  <a:tcPr marL="68580" marR="68580"/>
                </a:tc>
                <a:tc>
                  <a:txBody>
                    <a:bodyPr/>
                    <a:lstStyle/>
                    <a:p>
                      <a:r>
                        <a:rPr lang="sv-SE" dirty="0"/>
                        <a:t>1</a:t>
                      </a:r>
                    </a:p>
                  </a:txBody>
                  <a:tcPr marL="68580" marR="68580"/>
                </a:tc>
                <a:tc>
                  <a:txBody>
                    <a:bodyPr/>
                    <a:lstStyle/>
                    <a:p>
                      <a:r>
                        <a:rPr lang="sv-SE" dirty="0"/>
                        <a:t>1</a:t>
                      </a:r>
                    </a:p>
                  </a:txBody>
                  <a:tcPr marL="68580" marR="68580"/>
                </a:tc>
                <a:tc>
                  <a:txBody>
                    <a:bodyPr/>
                    <a:lstStyle/>
                    <a:p>
                      <a:r>
                        <a:rPr lang="sv-SE" dirty="0"/>
                        <a:t>2 +1</a:t>
                      </a:r>
                    </a:p>
                  </a:txBody>
                  <a:tcPr marL="68580" marR="68580"/>
                </a:tc>
                <a:tc>
                  <a:txBody>
                    <a:bodyPr/>
                    <a:lstStyle/>
                    <a:p>
                      <a:r>
                        <a:rPr lang="sv-SE" dirty="0"/>
                        <a:t>1</a:t>
                      </a:r>
                    </a:p>
                  </a:txBody>
                  <a:tcPr marL="68580" marR="68580"/>
                </a:tc>
                <a:extLst>
                  <a:ext uri="{0D108BD9-81ED-4DB2-BD59-A6C34878D82A}">
                    <a16:rowId xmlns:a16="http://schemas.microsoft.com/office/drawing/2014/main" val="3234451623"/>
                  </a:ext>
                </a:extLst>
              </a:tr>
              <a:tr h="370840">
                <a:tc>
                  <a:txBody>
                    <a:bodyPr/>
                    <a:lstStyle/>
                    <a:p>
                      <a:r>
                        <a:rPr lang="sv-SE" dirty="0"/>
                        <a:t>2020</a:t>
                      </a:r>
                    </a:p>
                  </a:txBody>
                  <a:tcPr marL="68580" marR="68580"/>
                </a:tc>
                <a:tc>
                  <a:txBody>
                    <a:bodyPr/>
                    <a:lstStyle/>
                    <a:p>
                      <a:r>
                        <a:rPr lang="sv-SE" dirty="0"/>
                        <a:t>2</a:t>
                      </a:r>
                    </a:p>
                  </a:txBody>
                  <a:tcPr marL="68580" marR="68580"/>
                </a:tc>
                <a:tc>
                  <a:txBody>
                    <a:bodyPr/>
                    <a:lstStyle/>
                    <a:p>
                      <a:r>
                        <a:rPr lang="sv-SE" dirty="0"/>
                        <a:t>2</a:t>
                      </a:r>
                    </a:p>
                  </a:txBody>
                  <a:tcPr marL="68580" marR="68580"/>
                </a:tc>
                <a:tc>
                  <a:txBody>
                    <a:bodyPr/>
                    <a:lstStyle/>
                    <a:p>
                      <a:r>
                        <a:rPr lang="sv-SE" dirty="0"/>
                        <a:t>3+1</a:t>
                      </a:r>
                    </a:p>
                  </a:txBody>
                  <a:tcPr marL="68580" marR="68580"/>
                </a:tc>
                <a:tc>
                  <a:txBody>
                    <a:bodyPr/>
                    <a:lstStyle/>
                    <a:p>
                      <a:r>
                        <a:rPr lang="sv-SE" dirty="0"/>
                        <a:t>2</a:t>
                      </a:r>
                    </a:p>
                  </a:txBody>
                  <a:tcPr marL="68580" marR="68580"/>
                </a:tc>
                <a:extLst>
                  <a:ext uri="{0D108BD9-81ED-4DB2-BD59-A6C34878D82A}">
                    <a16:rowId xmlns:a16="http://schemas.microsoft.com/office/drawing/2014/main" val="34191461"/>
                  </a:ext>
                </a:extLst>
              </a:tr>
            </a:tbl>
          </a:graphicData>
        </a:graphic>
      </p:graphicFrame>
      <p:sp>
        <p:nvSpPr>
          <p:cNvPr id="3" name="Title 2"/>
          <p:cNvSpPr>
            <a:spLocks noGrp="1"/>
          </p:cNvSpPr>
          <p:nvPr>
            <p:ph type="title" idx="4294967295"/>
          </p:nvPr>
        </p:nvSpPr>
        <p:spPr/>
        <p:txBody>
          <a:bodyPr/>
          <a:lstStyle/>
          <a:p>
            <a:r>
              <a:rPr lang="sv-SE" noProof="0" dirty="0" err="1"/>
              <a:t>Org</a:t>
            </a:r>
            <a:r>
              <a:rPr lang="sv-SE" baseline="0" noProof="0" dirty="0"/>
              <a:t> karta </a:t>
            </a:r>
            <a:endParaRPr lang="sv-SE" noProof="0" dirty="0"/>
          </a:p>
        </p:txBody>
      </p:sp>
    </p:spTree>
    <p:extLst>
      <p:ext uri="{BB962C8B-B14F-4D97-AF65-F5344CB8AC3E}">
        <p14:creationId xmlns:p14="http://schemas.microsoft.com/office/powerpoint/2010/main" val="122502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5368"/>
            <a:ext cx="8229600" cy="5788527"/>
          </a:xfrm>
        </p:spPr>
        <p:txBody>
          <a:bodyPr>
            <a:normAutofit fontScale="70000" lnSpcReduction="20000"/>
          </a:bodyPr>
          <a:lstStyle/>
          <a:p>
            <a:r>
              <a:rPr lang="sv-SE" noProof="0" dirty="0">
                <a:latin typeface="Euclid Circular B Light" panose="020B0304000000000000" pitchFamily="34" charset="77"/>
                <a:ea typeface="Euclid Circular B Light" panose="020B0304000000000000" pitchFamily="34" charset="77"/>
                <a:cs typeface="American Typewriter"/>
              </a:rPr>
              <a:t>10/20/30 regel - 10 </a:t>
            </a:r>
            <a:r>
              <a:rPr lang="sv-SE" noProof="0" dirty="0" err="1">
                <a:latin typeface="Euclid Circular B Light" panose="020B0304000000000000" pitchFamily="34" charset="77"/>
                <a:ea typeface="Euclid Circular B Light" panose="020B0304000000000000" pitchFamily="34" charset="77"/>
                <a:cs typeface="American Typewriter"/>
              </a:rPr>
              <a:t>ppt</a:t>
            </a:r>
            <a:r>
              <a:rPr lang="sv-SE" noProof="0" dirty="0">
                <a:latin typeface="Euclid Circular B Light" panose="020B0304000000000000" pitchFamily="34" charset="77"/>
                <a:ea typeface="Euclid Circular B Light" panose="020B0304000000000000" pitchFamily="34" charset="77"/>
                <a:cs typeface="American Typewriter"/>
              </a:rPr>
              <a:t> bilder, presenteras i 20 min minsta font 30 </a:t>
            </a:r>
            <a:r>
              <a:rPr lang="sv-SE" noProof="0" dirty="0" err="1">
                <a:latin typeface="Euclid Circular B Light" panose="020B0304000000000000" pitchFamily="34" charset="77"/>
                <a:ea typeface="Euclid Circular B Light" panose="020B0304000000000000" pitchFamily="34" charset="77"/>
                <a:cs typeface="American Typewriter"/>
              </a:rPr>
              <a:t>pts</a:t>
            </a:r>
            <a:r>
              <a:rPr lang="sv-SE" noProof="0" dirty="0">
                <a:latin typeface="Euclid Circular B Light" panose="020B0304000000000000" pitchFamily="34" charset="77"/>
                <a:ea typeface="Euclid Circular B Light" panose="020B0304000000000000" pitchFamily="34" charset="77"/>
                <a:cs typeface="American Typewriter"/>
              </a:rPr>
              <a:t> (eller lyssnares ålder dividerat med 2)</a:t>
            </a:r>
          </a:p>
          <a:p>
            <a:endParaRPr lang="sv-SE" noProof="0" dirty="0">
              <a:latin typeface="Euclid Circular B Light" panose="020B0304000000000000" pitchFamily="34" charset="77"/>
              <a:ea typeface="Euclid Circular B Light" panose="020B0304000000000000" pitchFamily="34" charset="77"/>
              <a:cs typeface="American Typewriter"/>
            </a:endParaRPr>
          </a:p>
          <a:p>
            <a:r>
              <a:rPr lang="sv-SE" noProof="0" dirty="0">
                <a:latin typeface="Euclid Circular B Light" panose="020B0304000000000000" pitchFamily="34" charset="77"/>
                <a:ea typeface="Euclid Circular B Light" panose="020B0304000000000000" pitchFamily="34" charset="77"/>
                <a:cs typeface="American Typewriter"/>
              </a:rPr>
              <a:t>För elevator-pitch (30 sek - 2 min) tillbringa detta på bild 1-2 (problemlösning)</a:t>
            </a:r>
          </a:p>
          <a:p>
            <a:endParaRPr lang="sv-SE" noProof="0" dirty="0">
              <a:latin typeface="Euclid Circular B Light" panose="020B0304000000000000" pitchFamily="34" charset="77"/>
              <a:ea typeface="Euclid Circular B Light" panose="020B0304000000000000" pitchFamily="34" charset="77"/>
              <a:cs typeface="American Typewriter"/>
            </a:endParaRPr>
          </a:p>
          <a:p>
            <a:r>
              <a:rPr lang="sv-SE" noProof="0" dirty="0">
                <a:latin typeface="Euclid Circular B Light" panose="020B0304000000000000" pitchFamily="34" charset="77"/>
                <a:ea typeface="Euclid Circular B Light" panose="020B0304000000000000" pitchFamily="34" charset="77"/>
                <a:cs typeface="American Typewriter"/>
              </a:rPr>
              <a:t>Undvik att rörliga saker, animationer, ljud. Detta tar fokus bort från DIG (och kanske inte fungerar korrekt).</a:t>
            </a:r>
          </a:p>
          <a:p>
            <a:endParaRPr lang="sv-SE" noProof="0" dirty="0">
              <a:latin typeface="Euclid Circular B Light" panose="020B0304000000000000" pitchFamily="34" charset="77"/>
              <a:ea typeface="Euclid Circular B Light" panose="020B0304000000000000" pitchFamily="34" charset="77"/>
              <a:cs typeface="American Typewriter"/>
            </a:endParaRPr>
          </a:p>
          <a:p>
            <a:r>
              <a:rPr lang="sv-SE" noProof="0" dirty="0">
                <a:latin typeface="Euclid Circular B Light" panose="020B0304000000000000" pitchFamily="34" charset="77"/>
                <a:ea typeface="Euclid Circular B Light" panose="020B0304000000000000" pitchFamily="34" charset="77"/>
                <a:cs typeface="American Typewriter"/>
              </a:rPr>
              <a:t>Kom ihåg att kommunikationen är 90% icke-verbal (kroppsspråk, tonalitet, ...) och 10% verbalt / skrivet - så ha kul och visa det !!!</a:t>
            </a:r>
          </a:p>
          <a:p>
            <a:endParaRPr lang="sv-SE" noProof="0" dirty="0">
              <a:latin typeface="Euclid Circular B Light" panose="020B0304000000000000" pitchFamily="34" charset="77"/>
              <a:ea typeface="Euclid Circular B Light" panose="020B0304000000000000" pitchFamily="34" charset="77"/>
              <a:cs typeface="American Typewriter"/>
            </a:endParaRPr>
          </a:p>
          <a:p>
            <a:r>
              <a:rPr lang="sv-SE" noProof="0" dirty="0">
                <a:latin typeface="Euclid Circular B Light" panose="020B0304000000000000" pitchFamily="34" charset="77"/>
                <a:ea typeface="Euclid Circular B Light" panose="020B0304000000000000" pitchFamily="34" charset="77"/>
                <a:cs typeface="American Typewriter"/>
              </a:rPr>
              <a:t>Nyckeln till att vinna en investerare / bank / ...  är en sak och en sak bara - de måste känna och förstå att du kommer att lösa ett verkligt problem och att det finns pengar tillgängliga från någon för att lösa detta.</a:t>
            </a:r>
          </a:p>
        </p:txBody>
      </p:sp>
    </p:spTree>
    <p:extLst>
      <p:ext uri="{BB962C8B-B14F-4D97-AF65-F5344CB8AC3E}">
        <p14:creationId xmlns:p14="http://schemas.microsoft.com/office/powerpoint/2010/main" val="299254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v-SE" noProof="0" dirty="0" err="1"/>
              <a:t>Title</a:t>
            </a:r>
            <a:r>
              <a:rPr lang="sv-SE" noProof="0" dirty="0"/>
              <a:t> Page – Company </a:t>
            </a:r>
            <a:r>
              <a:rPr lang="sv-SE" noProof="0" dirty="0" err="1"/>
              <a:t>name</a:t>
            </a:r>
            <a:r>
              <a:rPr lang="sv-SE" noProof="0" dirty="0"/>
              <a:t> </a:t>
            </a:r>
          </a:p>
        </p:txBody>
      </p:sp>
      <p:sp>
        <p:nvSpPr>
          <p:cNvPr id="4" name="Subtitle 3"/>
          <p:cNvSpPr>
            <a:spLocks noGrp="1"/>
          </p:cNvSpPr>
          <p:nvPr>
            <p:ph type="subTitle" idx="1"/>
          </p:nvPr>
        </p:nvSpPr>
        <p:spPr>
          <a:xfrm>
            <a:off x="824875" y="3886200"/>
            <a:ext cx="7921417" cy="1752600"/>
          </a:xfrm>
        </p:spPr>
        <p:txBody>
          <a:bodyPr>
            <a:normAutofit fontScale="92500" lnSpcReduction="20000"/>
          </a:bodyPr>
          <a:lstStyle/>
          <a:p>
            <a:r>
              <a:rPr lang="sv-SE" noProof="0" dirty="0"/>
              <a:t>‘"Vi gör XXX för </a:t>
            </a:r>
            <a:r>
              <a:rPr lang="sv-SE" noProof="0" dirty="0" err="1"/>
              <a:t>yyy</a:t>
            </a:r>
            <a:r>
              <a:rPr lang="sv-SE" noProof="0" dirty="0"/>
              <a:t>" uttalande</a:t>
            </a:r>
          </a:p>
          <a:p>
            <a:r>
              <a:rPr lang="sv-SE" noProof="0" dirty="0"/>
              <a:t>Bra grafisk bakgrund, den här bilden kan vara uppe i några minuter innan dina presentationer startar’</a:t>
            </a:r>
          </a:p>
        </p:txBody>
      </p:sp>
    </p:spTree>
    <p:extLst>
      <p:ext uri="{BB962C8B-B14F-4D97-AF65-F5344CB8AC3E}">
        <p14:creationId xmlns:p14="http://schemas.microsoft.com/office/powerpoint/2010/main" val="292695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Problem / möjlighet</a:t>
            </a:r>
          </a:p>
        </p:txBody>
      </p:sp>
      <p:sp>
        <p:nvSpPr>
          <p:cNvPr id="3" name="Content Placeholder 2"/>
          <p:cNvSpPr>
            <a:spLocks noGrp="1"/>
          </p:cNvSpPr>
          <p:nvPr>
            <p:ph idx="1"/>
          </p:nvPr>
        </p:nvSpPr>
        <p:spPr/>
        <p:txBody>
          <a:bodyPr>
            <a:normAutofit fontScale="92500" lnSpcReduction="10000"/>
          </a:bodyPr>
          <a:lstStyle/>
          <a:p>
            <a:pPr marL="487672" indent="-487672" defTabSz="1300460">
              <a:spcAft>
                <a:spcPts val="853"/>
              </a:spcAft>
              <a:defRPr/>
            </a:pPr>
            <a:r>
              <a:rPr lang="sv-SE" noProof="0" dirty="0">
                <a:cs typeface="Arial" pitchFamily="34" charset="0"/>
              </a:rPr>
              <a:t>Vilken smärta / problem finns och behöver fixas?</a:t>
            </a:r>
          </a:p>
          <a:p>
            <a:pPr marL="487672" indent="-487672" defTabSz="1300460">
              <a:spcAft>
                <a:spcPts val="853"/>
              </a:spcAft>
              <a:defRPr/>
            </a:pPr>
            <a:r>
              <a:rPr lang="sv-SE" noProof="0" dirty="0">
                <a:cs typeface="Arial" pitchFamily="34" charset="0"/>
              </a:rPr>
              <a:t>Eller, vilken stor möjlighet är ännu inte löst?</a:t>
            </a:r>
          </a:p>
          <a:p>
            <a:pPr marL="487672" indent="-487672" defTabSz="1300460">
              <a:spcAft>
                <a:spcPts val="853"/>
              </a:spcAft>
              <a:defRPr/>
            </a:pPr>
            <a:r>
              <a:rPr lang="sv-SE" noProof="0" dirty="0">
                <a:cs typeface="Arial" pitchFamily="34" charset="0"/>
              </a:rPr>
              <a:t>Hur många personer / organisationer känner denna smärta eller behöver detta erbjudande?</a:t>
            </a:r>
          </a:p>
          <a:p>
            <a:pPr marL="487672" indent="-487672" defTabSz="1300460">
              <a:spcAft>
                <a:spcPts val="853"/>
              </a:spcAft>
              <a:defRPr/>
            </a:pPr>
            <a:r>
              <a:rPr lang="sv-SE" noProof="0" dirty="0">
                <a:cs typeface="Arial" pitchFamily="34" charset="0"/>
              </a:rPr>
              <a:t>Ge några mätvärden (kr, timmar, ...) på detta (du behöver det senare för att motivera pris-modell + antaganden om hur kunderna kommer att köpa).</a:t>
            </a:r>
            <a:endParaRPr lang="sv-SE" noProof="0" dirty="0"/>
          </a:p>
        </p:txBody>
      </p:sp>
    </p:spTree>
    <p:extLst>
      <p:ext uri="{BB962C8B-B14F-4D97-AF65-F5344CB8AC3E}">
        <p14:creationId xmlns:p14="http://schemas.microsoft.com/office/powerpoint/2010/main" val="175214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err="1"/>
              <a:t>Erbjudnade</a:t>
            </a:r>
            <a:endParaRPr lang="sv-SE" noProof="0" dirty="0"/>
          </a:p>
        </p:txBody>
      </p:sp>
      <p:sp>
        <p:nvSpPr>
          <p:cNvPr id="3" name="Content Placeholder 2"/>
          <p:cNvSpPr>
            <a:spLocks noGrp="1"/>
          </p:cNvSpPr>
          <p:nvPr>
            <p:ph idx="1"/>
          </p:nvPr>
        </p:nvSpPr>
        <p:spPr/>
        <p:txBody>
          <a:bodyPr>
            <a:normAutofit fontScale="92500"/>
          </a:bodyPr>
          <a:lstStyle/>
          <a:p>
            <a:pPr fontAlgn="base"/>
            <a:r>
              <a:rPr lang="sv-SE" noProof="0" dirty="0"/>
              <a:t>Hur löser du detta problem eller fångar en möjlighet (se föregående bild)</a:t>
            </a:r>
          </a:p>
          <a:p>
            <a:pPr fontAlgn="base"/>
            <a:r>
              <a:rPr lang="sv-SE" noProof="0" dirty="0"/>
              <a:t>Vad gör dig speciell? Varför kommer du att vinna? Vad är dina orättvisa fördelar? Det kan vara teknik, relationer, grundare, nätverk, IPR</a:t>
            </a:r>
            <a:r>
              <a:rPr lang="mr-IN" noProof="0" dirty="0"/>
              <a:t>…</a:t>
            </a:r>
            <a:endParaRPr lang="sv-SE" noProof="0" dirty="0"/>
          </a:p>
          <a:p>
            <a:pPr fontAlgn="base"/>
            <a:r>
              <a:rPr lang="sv-SE" noProof="0" dirty="0"/>
              <a:t>"Vi är kloka, hårt arbetande och verkligen tror på dettas" räcker inte det. Alla säger det. Helt osannolikt att det enbart patent spelar nån större roll.</a:t>
            </a:r>
          </a:p>
        </p:txBody>
      </p:sp>
    </p:spTree>
    <p:extLst>
      <p:ext uri="{BB962C8B-B14F-4D97-AF65-F5344CB8AC3E}">
        <p14:creationId xmlns:p14="http://schemas.microsoft.com/office/powerpoint/2010/main" val="204015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noProof="0" dirty="0"/>
              <a:t>Hemliga sås </a:t>
            </a:r>
            <a:br>
              <a:rPr lang="sv-SE" noProof="0" dirty="0"/>
            </a:br>
            <a:r>
              <a:rPr lang="sv-SE" noProof="0" dirty="0"/>
              <a:t>(har du en demo, perfekt)</a:t>
            </a:r>
          </a:p>
        </p:txBody>
      </p:sp>
      <p:sp>
        <p:nvSpPr>
          <p:cNvPr id="3" name="Content Placeholder 2"/>
          <p:cNvSpPr>
            <a:spLocks noGrp="1"/>
          </p:cNvSpPr>
          <p:nvPr>
            <p:ph idx="1"/>
          </p:nvPr>
        </p:nvSpPr>
        <p:spPr/>
        <p:txBody>
          <a:bodyPr/>
          <a:lstStyle/>
          <a:p>
            <a:pPr fontAlgn="base"/>
            <a:r>
              <a:rPr lang="sv-SE" noProof="0"/>
              <a:t>Vad gör dig speciell? Varför kommer du att vinna? Vad är dina orättvisa fördelar? Varför är fältet lutat i din riktning? Det kan vara teknik, relationer, grundare.</a:t>
            </a:r>
          </a:p>
          <a:p>
            <a:pPr fontAlgn="base"/>
            <a:r>
              <a:rPr lang="sv-SE" noProof="0"/>
              <a:t>"Vi är kloka, hårt arbetande och verkligen tror" skär inte det. Alla säger det. Helt osannolikt att det är patent också.</a:t>
            </a:r>
          </a:p>
        </p:txBody>
      </p:sp>
    </p:spTree>
    <p:extLst>
      <p:ext uri="{BB962C8B-B14F-4D97-AF65-F5344CB8AC3E}">
        <p14:creationId xmlns:p14="http://schemas.microsoft.com/office/powerpoint/2010/main" val="214732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Business </a:t>
            </a:r>
            <a:r>
              <a:rPr lang="sv-SE" noProof="0" dirty="0" err="1"/>
              <a:t>Model</a:t>
            </a:r>
            <a:endParaRPr lang="sv-SE" noProof="0" dirty="0"/>
          </a:p>
        </p:txBody>
      </p:sp>
      <p:sp>
        <p:nvSpPr>
          <p:cNvPr id="3" name="Content Placeholder 2"/>
          <p:cNvSpPr>
            <a:spLocks noGrp="1"/>
          </p:cNvSpPr>
          <p:nvPr>
            <p:ph idx="1"/>
          </p:nvPr>
        </p:nvSpPr>
        <p:spPr/>
        <p:txBody>
          <a:bodyPr>
            <a:normAutofit fontScale="92500" lnSpcReduction="20000"/>
          </a:bodyPr>
          <a:lstStyle/>
          <a:p>
            <a:r>
              <a:rPr lang="sv-SE" noProof="0" dirty="0"/>
              <a:t>Hur ska du tjäna pengar? (vem betalar dig, prisnivåer, koppla tillbaka till värdet av problemet du löser).</a:t>
            </a:r>
          </a:p>
          <a:p>
            <a:r>
              <a:rPr lang="sv-SE" noProof="0" dirty="0"/>
              <a:t>Visa inte flera intäktsströmmar och försök inte göra poängen att du upptäcker ett nytt sätt att tjäna pengar.</a:t>
            </a:r>
          </a:p>
          <a:p>
            <a:r>
              <a:rPr lang="sv-SE" noProof="0" dirty="0"/>
              <a:t>Ta ditt bästa skott och spring med det. Det viktigaste är att förklara antagandena i din affärsmodell och hur de passar med ekonomiska prognoser.</a:t>
            </a:r>
          </a:p>
          <a:p>
            <a:r>
              <a:rPr lang="sv-SE" noProof="0" dirty="0"/>
              <a:t>Visa hur din "motor" fungerar (mätvärden)</a:t>
            </a:r>
          </a:p>
        </p:txBody>
      </p:sp>
    </p:spTree>
    <p:extLst>
      <p:ext uri="{BB962C8B-B14F-4D97-AF65-F5344CB8AC3E}">
        <p14:creationId xmlns:p14="http://schemas.microsoft.com/office/powerpoint/2010/main" val="157622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Go-</a:t>
            </a:r>
            <a:r>
              <a:rPr lang="sv-SE" noProof="0" dirty="0" err="1"/>
              <a:t>to</a:t>
            </a:r>
            <a:r>
              <a:rPr lang="sv-SE" noProof="0" dirty="0"/>
              <a:t>-Market</a:t>
            </a:r>
          </a:p>
        </p:txBody>
      </p:sp>
      <p:sp>
        <p:nvSpPr>
          <p:cNvPr id="3" name="Content Placeholder 2"/>
          <p:cNvSpPr>
            <a:spLocks noGrp="1"/>
          </p:cNvSpPr>
          <p:nvPr>
            <p:ph idx="1"/>
          </p:nvPr>
        </p:nvSpPr>
        <p:spPr/>
        <p:txBody>
          <a:bodyPr/>
          <a:lstStyle/>
          <a:p>
            <a:r>
              <a:rPr lang="sv-SE" noProof="0" dirty="0"/>
              <a:t>Förklara hur du ska få dina kunder</a:t>
            </a:r>
          </a:p>
          <a:p>
            <a:r>
              <a:rPr lang="sv-SE" noProof="0" dirty="0"/>
              <a:t>Var hands-on, klara, mätvärden</a:t>
            </a:r>
          </a:p>
          <a:p>
            <a:r>
              <a:rPr lang="sv-SE" noProof="0" dirty="0"/>
              <a:t>Ge förståelse för hur detta påverkar kassaflödet</a:t>
            </a:r>
          </a:p>
          <a:p>
            <a:r>
              <a:rPr lang="sv-SE" dirty="0"/>
              <a:t>Berätta hur du kommer sälja (inte vi tar 2% av marknaden om 3 år, prata 10 möten </a:t>
            </a:r>
            <a:r>
              <a:rPr lang="sv-SE" dirty="0">
                <a:sym typeface="Wingdings"/>
              </a:rPr>
              <a:t> 5 demo  2 piloter  1 order och det tar 2 månader osv. </a:t>
            </a:r>
            <a:r>
              <a:rPr lang="sv-SE" dirty="0" err="1">
                <a:sym typeface="Wingdings"/>
              </a:rPr>
              <a:t>Metrics</a:t>
            </a:r>
            <a:r>
              <a:rPr lang="sv-SE" dirty="0">
                <a:sym typeface="Wingdings"/>
              </a:rPr>
              <a:t>!!!</a:t>
            </a:r>
            <a:endParaRPr lang="sv-SE" noProof="0" dirty="0"/>
          </a:p>
        </p:txBody>
      </p:sp>
    </p:spTree>
    <p:extLst>
      <p:ext uri="{BB962C8B-B14F-4D97-AF65-F5344CB8AC3E}">
        <p14:creationId xmlns:p14="http://schemas.microsoft.com/office/powerpoint/2010/main" val="32024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noProof="0" dirty="0"/>
              <a:t>Konkurrenter</a:t>
            </a:r>
          </a:p>
        </p:txBody>
      </p:sp>
      <p:sp>
        <p:nvSpPr>
          <p:cNvPr id="3" name="Content Placeholder 2"/>
          <p:cNvSpPr>
            <a:spLocks noGrp="1"/>
          </p:cNvSpPr>
          <p:nvPr>
            <p:ph idx="1"/>
          </p:nvPr>
        </p:nvSpPr>
        <p:spPr/>
        <p:txBody>
          <a:bodyPr>
            <a:normAutofit fontScale="62500" lnSpcReduction="20000"/>
          </a:bodyPr>
          <a:lstStyle/>
          <a:p>
            <a:r>
              <a:rPr lang="sv-SE" noProof="0" dirty="0"/>
              <a:t>Ge fullständig, men lättförklarlig överblick över konkurrenterna, var beredd att visa att du känner till deras ägare, ledningsgrupper, produkter, prismodeller.</a:t>
            </a:r>
          </a:p>
          <a:p>
            <a:endParaRPr lang="sv-SE" noProof="0" dirty="0"/>
          </a:p>
          <a:p>
            <a:r>
              <a:rPr lang="sv-SE" noProof="0" dirty="0"/>
              <a:t>Antag att publiken vet så mycket, och kanske mer, om segmentet som du gör. Om du säger "vi har ingen konkurrens" betyder det vanligtvis att du antingen är (a) </a:t>
            </a:r>
            <a:r>
              <a:rPr lang="sv-SE" noProof="0" dirty="0" err="1"/>
              <a:t>clueless</a:t>
            </a:r>
            <a:r>
              <a:rPr lang="sv-SE" noProof="0" dirty="0"/>
              <a:t> och inte ens orkat googla i 10 min eller (b) adresserar en marknad som inte existerar.</a:t>
            </a:r>
          </a:p>
          <a:p>
            <a:endParaRPr lang="sv-SE" noProof="0" dirty="0"/>
          </a:p>
          <a:p>
            <a:r>
              <a:rPr lang="sv-SE" noProof="0" dirty="0"/>
              <a:t>Visa vad du kan göra och vad du inte kan (och varför). Detta bygger din trovärdighet. Om du kan erkänna när din konkurrent än dig, är folk mer benägna att tro på dig när du diskuterar hur du är bättre än din konkurrent.</a:t>
            </a:r>
          </a:p>
          <a:p>
            <a:endParaRPr lang="sv-SE" noProof="0" dirty="0"/>
          </a:p>
          <a:p>
            <a:r>
              <a:rPr lang="sv-SE" noProof="0" dirty="0"/>
              <a:t>Kanske visa graf, bord, ... men ha en bra historia / presentation kring detta.</a:t>
            </a:r>
          </a:p>
        </p:txBody>
      </p:sp>
    </p:spTree>
    <p:extLst>
      <p:ext uri="{BB962C8B-B14F-4D97-AF65-F5344CB8AC3E}">
        <p14:creationId xmlns:p14="http://schemas.microsoft.com/office/powerpoint/2010/main" val="959527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TotalTime>
  <Words>1122</Words>
  <Application>Microsoft Macintosh PowerPoint</Application>
  <PresentationFormat>On-screen Show (4:3)</PresentationFormat>
  <Paragraphs>156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Euclid Circular B Light</vt:lpstr>
      <vt:lpstr>Garamond</vt:lpstr>
      <vt:lpstr>Office Theme</vt:lpstr>
      <vt:lpstr>PowerPoint Presentation</vt:lpstr>
      <vt:lpstr>PowerPoint Presentation</vt:lpstr>
      <vt:lpstr>Title Page – Company name </vt:lpstr>
      <vt:lpstr>Problem / möjlighet</vt:lpstr>
      <vt:lpstr>Erbjudnade</vt:lpstr>
      <vt:lpstr>Hemliga sås  (har du en demo, perfekt)</vt:lpstr>
      <vt:lpstr>Business Model</vt:lpstr>
      <vt:lpstr>Go-to-Market</vt:lpstr>
      <vt:lpstr>Konkurrenter</vt:lpstr>
      <vt:lpstr>Management Team</vt:lpstr>
      <vt:lpstr>Finanser &amp; Metrics</vt:lpstr>
      <vt:lpstr>Status och mål framåt</vt:lpstr>
      <vt:lpstr>Backup slides</vt:lpstr>
      <vt:lpstr>Inspiration on pitching</vt:lpstr>
      <vt:lpstr>Company details</vt:lpstr>
      <vt:lpstr>Demo</vt:lpstr>
      <vt:lpstr>Finanser och metrics</vt:lpstr>
      <vt:lpstr>Sökt finansiering</vt:lpstr>
      <vt:lpstr>Org karta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Jens Lundström</dc:creator>
  <cp:lastModifiedBy>Jens Lundström</cp:lastModifiedBy>
  <cp:revision>86</cp:revision>
  <dcterms:created xsi:type="dcterms:W3CDTF">2017-10-11T07:28:19Z</dcterms:created>
  <dcterms:modified xsi:type="dcterms:W3CDTF">2021-11-29T07:56:54Z</dcterms:modified>
</cp:coreProperties>
</file>