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79" r:id="rId2"/>
    <p:sldId id="280" r:id="rId3"/>
    <p:sldId id="257" r:id="rId4"/>
    <p:sldId id="258" r:id="rId5"/>
    <p:sldId id="259" r:id="rId6"/>
    <p:sldId id="260" r:id="rId7"/>
    <p:sldId id="261" r:id="rId8"/>
    <p:sldId id="262" r:id="rId9"/>
    <p:sldId id="263" r:id="rId10"/>
    <p:sldId id="264" r:id="rId11"/>
    <p:sldId id="265" r:id="rId12"/>
    <p:sldId id="266" r:id="rId13"/>
    <p:sldId id="268" r:id="rId14"/>
    <p:sldId id="269" r:id="rId15"/>
    <p:sldId id="272" r:id="rId16"/>
    <p:sldId id="278" r:id="rId17"/>
    <p:sldId id="276" r:id="rId18"/>
    <p:sldId id="277"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3" autoAdjust="0"/>
    <p:restoredTop sz="86395" autoAdjust="0"/>
  </p:normalViewPr>
  <p:slideViewPr>
    <p:cSldViewPr snapToGrid="0" snapToObjects="1">
      <p:cViewPr varScale="1">
        <p:scale>
          <a:sx n="146" d="100"/>
          <a:sy n="146" d="100"/>
        </p:scale>
        <p:origin x="1088"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F91189-F176-3141-818F-0BEB78B1764A}" type="datetimeFigureOut">
              <a:rPr lang="en-GB" smtClean="0"/>
              <a:t>29/11/2021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90AB08-19D9-B748-A205-B894368917EE}" type="slidenum">
              <a:rPr lang="en-GB" smtClean="0"/>
              <a:t>‹#›</a:t>
            </a:fld>
            <a:endParaRPr lang="en-GB"/>
          </a:p>
        </p:txBody>
      </p:sp>
    </p:spTree>
    <p:extLst>
      <p:ext uri="{BB962C8B-B14F-4D97-AF65-F5344CB8AC3E}">
        <p14:creationId xmlns:p14="http://schemas.microsoft.com/office/powerpoint/2010/main" val="2699674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F90AB08-19D9-B748-A205-B894368917EE}" type="slidenum">
              <a:rPr lang="en-GB" smtClean="0"/>
              <a:t>1</a:t>
            </a:fld>
            <a:endParaRPr lang="en-GB"/>
          </a:p>
        </p:txBody>
      </p:sp>
    </p:spTree>
    <p:extLst>
      <p:ext uri="{BB962C8B-B14F-4D97-AF65-F5344CB8AC3E}">
        <p14:creationId xmlns:p14="http://schemas.microsoft.com/office/powerpoint/2010/main" val="18351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sv-SE"/>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Click to edit Master subtitle style</a:t>
            </a:r>
            <a:endParaRPr lang="en-US"/>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347110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334118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sv-SE"/>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27555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Content Placeholder 2"/>
          <p:cNvSpPr>
            <a:spLocks noGrp="1"/>
          </p:cNvSpPr>
          <p:nvPr>
            <p:ph idx="1"/>
          </p:nvPr>
        </p:nvSpPr>
        <p:spPr/>
        <p:txBody>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44811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sv-SE"/>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3763475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Date Placeholder 4"/>
          <p:cNvSpPr>
            <a:spLocks noGrp="1"/>
          </p:cNvSpPr>
          <p:nvPr>
            <p:ph type="dt" sz="half" idx="10"/>
          </p:nvPr>
        </p:nvSpPr>
        <p:spPr/>
        <p:txBody>
          <a:bodyPr/>
          <a:lstStyle/>
          <a:p>
            <a:fld id="{AB66F5DE-A430-A842-BE4F-46E617D3A922}" type="datetimeFigureOut">
              <a:rPr lang="en-US" smtClean="0"/>
              <a:t>11/29/21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97994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7" name="Date Placeholder 6"/>
          <p:cNvSpPr>
            <a:spLocks noGrp="1"/>
          </p:cNvSpPr>
          <p:nvPr>
            <p:ph type="dt" sz="half" idx="10"/>
          </p:nvPr>
        </p:nvSpPr>
        <p:spPr/>
        <p:txBody>
          <a:bodyPr/>
          <a:lstStyle/>
          <a:p>
            <a:fld id="{AB66F5DE-A430-A842-BE4F-46E617D3A922}" type="datetimeFigureOut">
              <a:rPr lang="en-US" smtClean="0"/>
              <a:t>11/29/21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154996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Date Placeholder 2"/>
          <p:cNvSpPr>
            <a:spLocks noGrp="1"/>
          </p:cNvSpPr>
          <p:nvPr>
            <p:ph type="dt" sz="half" idx="10"/>
          </p:nvPr>
        </p:nvSpPr>
        <p:spPr/>
        <p:txBody>
          <a:bodyPr/>
          <a:lstStyle/>
          <a:p>
            <a:fld id="{AB66F5DE-A430-A842-BE4F-46E617D3A922}" type="datetimeFigureOut">
              <a:rPr lang="en-US" smtClean="0"/>
              <a:t>11/29/21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170464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6F5DE-A430-A842-BE4F-46E617D3A922}" type="datetimeFigureOut">
              <a:rPr lang="en-US" smtClean="0"/>
              <a:t>11/29/21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199289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sv-SE"/>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Click to edit Master text styles</a:t>
            </a:r>
          </a:p>
        </p:txBody>
      </p:sp>
      <p:sp>
        <p:nvSpPr>
          <p:cNvPr id="5" name="Date Placeholder 4"/>
          <p:cNvSpPr>
            <a:spLocks noGrp="1"/>
          </p:cNvSpPr>
          <p:nvPr>
            <p:ph type="dt" sz="half" idx="10"/>
          </p:nvPr>
        </p:nvSpPr>
        <p:spPr/>
        <p:txBody>
          <a:bodyPr/>
          <a:lstStyle/>
          <a:p>
            <a:fld id="{AB66F5DE-A430-A842-BE4F-46E617D3A922}" type="datetimeFigureOut">
              <a:rPr lang="en-US" smtClean="0"/>
              <a:t>11/29/21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411731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sv-SE"/>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Click to edit Master text styles</a:t>
            </a:r>
          </a:p>
        </p:txBody>
      </p:sp>
      <p:sp>
        <p:nvSpPr>
          <p:cNvPr id="5" name="Date Placeholder 4"/>
          <p:cNvSpPr>
            <a:spLocks noGrp="1"/>
          </p:cNvSpPr>
          <p:nvPr>
            <p:ph type="dt" sz="half" idx="10"/>
          </p:nvPr>
        </p:nvSpPr>
        <p:spPr/>
        <p:txBody>
          <a:bodyPr/>
          <a:lstStyle/>
          <a:p>
            <a:fld id="{AB66F5DE-A430-A842-BE4F-46E617D3A922}" type="datetimeFigureOut">
              <a:rPr lang="en-US" smtClean="0"/>
              <a:t>11/29/21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175006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sv-SE"/>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B66F5DE-A430-A842-BE4F-46E617D3A922}" type="datetimeFigureOut">
              <a:rPr lang="en-US" smtClean="0"/>
              <a:t>11/29/21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6F9C073-70C7-5043-88D3-2104A33037AE}" type="slidenum">
              <a:rPr lang="en-US" smtClean="0"/>
              <a:t>‹#›</a:t>
            </a:fld>
            <a:endParaRPr lang="en-US"/>
          </a:p>
        </p:txBody>
      </p:sp>
    </p:spTree>
    <p:extLst>
      <p:ext uri="{BB962C8B-B14F-4D97-AF65-F5344CB8AC3E}">
        <p14:creationId xmlns:p14="http://schemas.microsoft.com/office/powerpoint/2010/main" val="1568319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5F26-66DE-274D-BF19-54B9F837159C}"/>
              </a:ext>
            </a:extLst>
          </p:cNvPr>
          <p:cNvSpPr>
            <a:spLocks noGrp="1"/>
          </p:cNvSpPr>
          <p:nvPr>
            <p:ph type="title"/>
          </p:nvPr>
        </p:nvSpPr>
        <p:spPr/>
        <p:txBody>
          <a:bodyPr/>
          <a:lstStyle/>
          <a:p>
            <a:endParaRPr lang="en-GB" dirty="0">
              <a:latin typeface="Euclid Circular B" panose="020B0504000000000000" pitchFamily="34" charset="77"/>
              <a:ea typeface="Euclid Circular B" panose="020B0504000000000000" pitchFamily="34" charset="77"/>
            </a:endParaRPr>
          </a:p>
        </p:txBody>
      </p:sp>
      <p:sp>
        <p:nvSpPr>
          <p:cNvPr id="5" name="Content Placeholder 4"/>
          <p:cNvSpPr>
            <a:spLocks noGrp="1"/>
          </p:cNvSpPr>
          <p:nvPr>
            <p:ph idx="1"/>
          </p:nvPr>
        </p:nvSpPr>
        <p:spPr/>
        <p:txBody>
          <a:bodyPr>
            <a:normAutofit fontScale="77500" lnSpcReduction="20000"/>
          </a:bodyPr>
          <a:lstStyle/>
          <a:p>
            <a:pPr marL="0" indent="0" algn="ctr">
              <a:buNone/>
            </a:pPr>
            <a:r>
              <a:rPr lang="en-US" dirty="0">
                <a:latin typeface="Euclid Circular B Light" panose="020B0304000000000000" pitchFamily="34" charset="77"/>
                <a:ea typeface="Euclid Circular B Light" panose="020B0304000000000000" pitchFamily="34" charset="77"/>
                <a:cs typeface="American Typewriter"/>
              </a:rPr>
              <a:t>This is an example/template of ordering and content for an investor or generic business plan presentation.</a:t>
            </a:r>
          </a:p>
          <a:p>
            <a:pPr marL="0" indent="0" algn="ctr">
              <a:buNone/>
            </a:pPr>
            <a:endParaRPr lang="en-US" dirty="0">
              <a:latin typeface="Euclid Circular B Light" panose="020B0304000000000000" pitchFamily="34" charset="77"/>
              <a:ea typeface="Euclid Circular B Light" panose="020B0304000000000000" pitchFamily="34" charset="77"/>
              <a:cs typeface="American Typewriter"/>
            </a:endParaRPr>
          </a:p>
          <a:p>
            <a:pPr marL="0" indent="0" algn="ctr">
              <a:buNone/>
            </a:pPr>
            <a:r>
              <a:rPr lang="en-US" dirty="0">
                <a:latin typeface="Euclid Circular B Light" panose="020B0304000000000000" pitchFamily="34" charset="77"/>
                <a:ea typeface="Euclid Circular B Light" panose="020B0304000000000000" pitchFamily="34" charset="77"/>
                <a:cs typeface="American Typewriter"/>
              </a:rPr>
              <a:t>See text on slides as ideas for topic to cover.</a:t>
            </a:r>
          </a:p>
          <a:p>
            <a:pPr marL="0" indent="0" algn="ctr">
              <a:buNone/>
            </a:pPr>
            <a:endParaRPr lang="en-US" dirty="0">
              <a:latin typeface="Euclid Circular B Light" panose="020B0304000000000000" pitchFamily="34" charset="77"/>
              <a:ea typeface="Euclid Circular B Light" panose="020B0304000000000000" pitchFamily="34" charset="77"/>
              <a:cs typeface="American Typewriter"/>
            </a:endParaRPr>
          </a:p>
          <a:p>
            <a:pPr marL="0" indent="0" algn="ctr">
              <a:buNone/>
            </a:pPr>
            <a:r>
              <a:rPr lang="en-US" dirty="0">
                <a:latin typeface="Euclid Circular B Light" panose="020B0304000000000000" pitchFamily="34" charset="77"/>
                <a:ea typeface="Euclid Circular B Light" panose="020B0304000000000000" pitchFamily="34" charset="77"/>
                <a:cs typeface="American Typewriter"/>
              </a:rPr>
              <a:t>Up to you to add graphics, layouts, adjust titles and more</a:t>
            </a:r>
          </a:p>
          <a:p>
            <a:pPr marL="0" indent="0" algn="ctr">
              <a:buNone/>
            </a:pPr>
            <a:endParaRPr lang="en-US" dirty="0">
              <a:latin typeface="Euclid Circular B Light" panose="020B0304000000000000" pitchFamily="34" charset="77"/>
              <a:ea typeface="Euclid Circular B Light" panose="020B0304000000000000" pitchFamily="34" charset="77"/>
              <a:cs typeface="American Typewriter"/>
            </a:endParaRPr>
          </a:p>
          <a:p>
            <a:pPr marL="0" indent="0" algn="ctr">
              <a:buNone/>
            </a:pPr>
            <a:r>
              <a:rPr lang="en-US" dirty="0">
                <a:latin typeface="Euclid Circular B Light" panose="020B0304000000000000" pitchFamily="34" charset="77"/>
                <a:ea typeface="Euclid Circular B Light" panose="020B0304000000000000" pitchFamily="34" charset="77"/>
                <a:cs typeface="American Typewriter"/>
              </a:rPr>
              <a:t>We have added some ideas for inspiration and backup content for you.</a:t>
            </a:r>
          </a:p>
          <a:p>
            <a:pPr marL="0" indent="0" algn="ctr">
              <a:buNone/>
            </a:pPr>
            <a:endParaRPr lang="en-US" dirty="0">
              <a:latin typeface="Euclid Circular B Light" panose="020B0304000000000000" pitchFamily="34" charset="77"/>
              <a:ea typeface="Euclid Circular B Light" panose="020B0304000000000000" pitchFamily="34" charset="77"/>
              <a:cs typeface="American Typewriter"/>
            </a:endParaRPr>
          </a:p>
          <a:p>
            <a:pPr marL="0" indent="0" algn="ctr">
              <a:buNone/>
            </a:pPr>
            <a:r>
              <a:rPr lang="en-US" dirty="0">
                <a:latin typeface="Euclid Circular B Light" panose="020B0304000000000000" pitchFamily="34" charset="77"/>
                <a:ea typeface="Euclid Circular B Light" panose="020B0304000000000000" pitchFamily="34" charset="77"/>
                <a:cs typeface="American Typewriter"/>
              </a:rPr>
              <a:t>Stolen with pride from Guy Kawasaki’s ‘Art of the Start’ and some other clever people</a:t>
            </a:r>
            <a:r>
              <a:rPr lang="mr-IN" dirty="0">
                <a:latin typeface="Euclid Circular B Light" panose="020B0304000000000000" pitchFamily="34" charset="77"/>
                <a:ea typeface="Euclid Circular B Light" panose="020B0304000000000000" pitchFamily="34" charset="77"/>
                <a:cs typeface="American Typewriter"/>
              </a:rPr>
              <a:t>…</a:t>
            </a:r>
            <a:endParaRPr lang="en-US" dirty="0">
              <a:latin typeface="Euclid Circular B Light" panose="020B0304000000000000" pitchFamily="34" charset="77"/>
              <a:ea typeface="Euclid Circular B Light" panose="020B0304000000000000" pitchFamily="34" charset="77"/>
              <a:cs typeface="American Typewriter"/>
            </a:endParaRPr>
          </a:p>
        </p:txBody>
      </p:sp>
    </p:spTree>
    <p:extLst>
      <p:ext uri="{BB962C8B-B14F-4D97-AF65-F5344CB8AC3E}">
        <p14:creationId xmlns:p14="http://schemas.microsoft.com/office/powerpoint/2010/main" val="413291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Management Team</a:t>
            </a:r>
          </a:p>
        </p:txBody>
      </p:sp>
      <p:sp>
        <p:nvSpPr>
          <p:cNvPr id="3" name="Content Placeholder 2"/>
          <p:cNvSpPr>
            <a:spLocks noGrp="1"/>
          </p:cNvSpPr>
          <p:nvPr>
            <p:ph idx="1"/>
          </p:nvPr>
        </p:nvSpPr>
        <p:spPr/>
        <p:txBody>
          <a:bodyPr/>
          <a:lstStyle/>
          <a:p>
            <a:r>
              <a:rPr lang="en-US" dirty="0"/>
              <a:t>Describe</a:t>
            </a:r>
            <a:r>
              <a:rPr lang="en-US" baseline="0" dirty="0"/>
              <a:t> key players in management team, board members, advisors (name, title, one sentence of experience)</a:t>
            </a:r>
          </a:p>
          <a:p>
            <a:r>
              <a:rPr lang="en-US" dirty="0"/>
              <a:t>Do not worry if you are missing competences, be explicit about this instead and discuss how you can attract this instead.</a:t>
            </a:r>
            <a:endParaRPr lang="en-US" baseline="0" dirty="0"/>
          </a:p>
          <a:p>
            <a:r>
              <a:rPr lang="en-US" dirty="0"/>
              <a:t>Perhaps simple org chart (if you are large  - or as backup)</a:t>
            </a:r>
          </a:p>
        </p:txBody>
      </p:sp>
    </p:spTree>
    <p:extLst>
      <p:ext uri="{BB962C8B-B14F-4D97-AF65-F5344CB8AC3E}">
        <p14:creationId xmlns:p14="http://schemas.microsoft.com/office/powerpoint/2010/main" val="4023207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Financial Projections &amp; Key Metrics</a:t>
            </a:r>
          </a:p>
        </p:txBody>
      </p:sp>
      <p:sp>
        <p:nvSpPr>
          <p:cNvPr id="3" name="Content Placeholder 2"/>
          <p:cNvSpPr>
            <a:spLocks noGrp="1"/>
          </p:cNvSpPr>
          <p:nvPr>
            <p:ph idx="1"/>
          </p:nvPr>
        </p:nvSpPr>
        <p:spPr/>
        <p:txBody>
          <a:bodyPr/>
          <a:lstStyle/>
          <a:p>
            <a:r>
              <a:rPr lang="en-US" dirty="0"/>
              <a:t>Show a 3 year </a:t>
            </a:r>
            <a:r>
              <a:rPr lang="en-US" dirty="0" err="1"/>
              <a:t>forcast</a:t>
            </a:r>
            <a:r>
              <a:rPr lang="en-US" dirty="0"/>
              <a:t> on financials (revenues, costs) and key metrics (e.g. staff, customers, products, conversion metrics).</a:t>
            </a:r>
          </a:p>
          <a:p>
            <a:endParaRPr lang="en-US" dirty="0"/>
          </a:p>
          <a:p>
            <a:r>
              <a:rPr lang="en-US" dirty="0"/>
              <a:t>This needs to be done bottom-up and not based on ‘we will get 10% of market and this means 100 customer and 1000 </a:t>
            </a:r>
            <a:r>
              <a:rPr lang="en-US" dirty="0" err="1"/>
              <a:t>kr</a:t>
            </a:r>
            <a:r>
              <a:rPr lang="en-US" dirty="0"/>
              <a:t>’</a:t>
            </a:r>
          </a:p>
        </p:txBody>
      </p:sp>
    </p:spTree>
    <p:extLst>
      <p:ext uri="{BB962C8B-B14F-4D97-AF65-F5344CB8AC3E}">
        <p14:creationId xmlns:p14="http://schemas.microsoft.com/office/powerpoint/2010/main" val="4246847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Status, Accomplishments, Timeline &amp; Use of Funds</a:t>
            </a:r>
          </a:p>
        </p:txBody>
      </p:sp>
      <p:sp>
        <p:nvSpPr>
          <p:cNvPr id="3" name="Content Placeholder 2"/>
          <p:cNvSpPr>
            <a:spLocks noGrp="1"/>
          </p:cNvSpPr>
          <p:nvPr>
            <p:ph idx="1"/>
          </p:nvPr>
        </p:nvSpPr>
        <p:spPr/>
        <p:txBody>
          <a:bodyPr/>
          <a:lstStyle/>
          <a:p>
            <a:r>
              <a:rPr lang="en-US" dirty="0"/>
              <a:t>Explain current status (show what has been done)</a:t>
            </a:r>
          </a:p>
          <a:p>
            <a:r>
              <a:rPr lang="en-US" dirty="0"/>
              <a:t>Show plan forward key actions near term</a:t>
            </a:r>
          </a:p>
          <a:p>
            <a:r>
              <a:rPr lang="en-US" dirty="0"/>
              <a:t>Financial plan (amount you are raising or in need of how / when to raise or get loan, grant or </a:t>
            </a:r>
            <a:r>
              <a:rPr lang="mr-IN" dirty="0"/>
              <a:t>…</a:t>
            </a:r>
            <a:r>
              <a:rPr lang="en-US" dirty="0"/>
              <a:t>)</a:t>
            </a:r>
          </a:p>
          <a:p>
            <a:r>
              <a:rPr lang="en-US" dirty="0"/>
              <a:t>How will you use fund you raise (show 3-5 actions at most, not in depth detail).</a:t>
            </a:r>
          </a:p>
        </p:txBody>
      </p:sp>
    </p:spTree>
    <p:extLst>
      <p:ext uri="{BB962C8B-B14F-4D97-AF65-F5344CB8AC3E}">
        <p14:creationId xmlns:p14="http://schemas.microsoft.com/office/powerpoint/2010/main" val="121505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Backup slides</a:t>
            </a:r>
          </a:p>
        </p:txBody>
      </p:sp>
      <p:sp>
        <p:nvSpPr>
          <p:cNvPr id="5" name="Subtitle 4"/>
          <p:cNvSpPr>
            <a:spLocks noGrp="1"/>
          </p:cNvSpPr>
          <p:nvPr>
            <p:ph type="subTitle" idx="1"/>
          </p:nvPr>
        </p:nvSpPr>
        <p:spPr/>
        <p:txBody>
          <a:bodyPr/>
          <a:lstStyle/>
          <a:p>
            <a:r>
              <a:rPr lang="en-US" dirty="0"/>
              <a:t>Things to have at hand or perhaps to use as example for previous slides</a:t>
            </a:r>
          </a:p>
        </p:txBody>
      </p:sp>
    </p:spTree>
    <p:extLst>
      <p:ext uri="{BB962C8B-B14F-4D97-AF65-F5344CB8AC3E}">
        <p14:creationId xmlns:p14="http://schemas.microsoft.com/office/powerpoint/2010/main" val="325406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Company details</a:t>
            </a:r>
          </a:p>
        </p:txBody>
      </p:sp>
      <p:sp>
        <p:nvSpPr>
          <p:cNvPr id="3" name="Content Placeholder 2"/>
          <p:cNvSpPr>
            <a:spLocks noGrp="1"/>
          </p:cNvSpPr>
          <p:nvPr>
            <p:ph idx="1"/>
          </p:nvPr>
        </p:nvSpPr>
        <p:spPr/>
        <p:txBody>
          <a:bodyPr/>
          <a:lstStyle/>
          <a:p>
            <a:r>
              <a:rPr lang="en-US" dirty="0"/>
              <a:t>Show table of owners (group employees together)</a:t>
            </a:r>
          </a:p>
          <a:p>
            <a:r>
              <a:rPr lang="en-US" dirty="0"/>
              <a:t>Outstanding option programs</a:t>
            </a:r>
          </a:p>
          <a:p>
            <a:r>
              <a:rPr lang="en-US" dirty="0"/>
              <a:t>Perhaps investment history</a:t>
            </a:r>
          </a:p>
        </p:txBody>
      </p:sp>
    </p:spTree>
    <p:extLst>
      <p:ext uri="{BB962C8B-B14F-4D97-AF65-F5344CB8AC3E}">
        <p14:creationId xmlns:p14="http://schemas.microsoft.com/office/powerpoint/2010/main" val="943190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a:t>
            </a:r>
          </a:p>
        </p:txBody>
      </p:sp>
      <p:sp>
        <p:nvSpPr>
          <p:cNvPr id="3" name="Content Placeholder 2"/>
          <p:cNvSpPr>
            <a:spLocks noGrp="1"/>
          </p:cNvSpPr>
          <p:nvPr>
            <p:ph idx="1"/>
          </p:nvPr>
        </p:nvSpPr>
        <p:spPr/>
        <p:txBody>
          <a:bodyPr/>
          <a:lstStyle/>
          <a:p>
            <a:r>
              <a:rPr lang="en-US" dirty="0"/>
              <a:t>Screen shots</a:t>
            </a:r>
          </a:p>
          <a:p>
            <a:r>
              <a:rPr lang="en-US" dirty="0"/>
              <a:t>Wireframes</a:t>
            </a:r>
          </a:p>
          <a:p>
            <a:r>
              <a:rPr lang="en-US" dirty="0"/>
              <a:t>Architecture overview</a:t>
            </a:r>
          </a:p>
          <a:p>
            <a:r>
              <a:rPr lang="sv-SE" dirty="0"/>
              <a:t>Live demo (web page), </a:t>
            </a:r>
            <a:r>
              <a:rPr lang="mr-IN" dirty="0"/>
              <a:t>…</a:t>
            </a:r>
            <a:endParaRPr lang="sv-SE" dirty="0"/>
          </a:p>
          <a:p>
            <a:endParaRPr lang="sv-SE" dirty="0"/>
          </a:p>
          <a:p>
            <a:pPr marL="0" indent="0">
              <a:buNone/>
            </a:pPr>
            <a:r>
              <a:rPr lang="sv-SE" dirty="0"/>
              <a:t>Show from end-</a:t>
            </a:r>
            <a:r>
              <a:rPr lang="sv-SE" dirty="0" err="1"/>
              <a:t>user</a:t>
            </a:r>
            <a:r>
              <a:rPr lang="sv-SE" dirty="0"/>
              <a:t> </a:t>
            </a:r>
            <a:r>
              <a:rPr lang="sv-SE" dirty="0" err="1"/>
              <a:t>perspective</a:t>
            </a:r>
            <a:endParaRPr lang="sv-SE" dirty="0"/>
          </a:p>
          <a:p>
            <a:pPr marL="0" indent="0">
              <a:buNone/>
            </a:pPr>
            <a:r>
              <a:rPr lang="sv-SE" dirty="0"/>
              <a:t>Be </a:t>
            </a:r>
            <a:r>
              <a:rPr lang="sv-SE" dirty="0" err="1"/>
              <a:t>prepared</a:t>
            </a:r>
            <a:r>
              <a:rPr lang="sv-SE" dirty="0"/>
              <a:t> for no/</a:t>
            </a:r>
            <a:r>
              <a:rPr lang="sv-SE" dirty="0" err="1"/>
              <a:t>slow</a:t>
            </a:r>
            <a:r>
              <a:rPr lang="sv-SE" dirty="0"/>
              <a:t> internet access </a:t>
            </a:r>
          </a:p>
        </p:txBody>
      </p:sp>
    </p:spTree>
    <p:extLst>
      <p:ext uri="{BB962C8B-B14F-4D97-AF65-F5344CB8AC3E}">
        <p14:creationId xmlns:p14="http://schemas.microsoft.com/office/powerpoint/2010/main" val="724075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3385037253"/>
              </p:ext>
            </p:extLst>
          </p:nvPr>
        </p:nvGraphicFramePr>
        <p:xfrm>
          <a:off x="1702373" y="1235093"/>
          <a:ext cx="5805396" cy="3528060"/>
        </p:xfrm>
        <a:graphic>
          <a:graphicData uri="http://schemas.openxmlformats.org/drawingml/2006/table">
            <a:tbl>
              <a:tblPr firstRow="1" bandRow="1">
                <a:tableStyleId>{00A15C55-8517-42AA-B614-E9B94910E393}</a:tableStyleId>
              </a:tblPr>
              <a:tblGrid>
                <a:gridCol w="1451349">
                  <a:extLst>
                    <a:ext uri="{9D8B030D-6E8A-4147-A177-3AD203B41FA5}">
                      <a16:colId xmlns:a16="http://schemas.microsoft.com/office/drawing/2014/main" val="3238780277"/>
                    </a:ext>
                  </a:extLst>
                </a:gridCol>
                <a:gridCol w="1451349">
                  <a:extLst>
                    <a:ext uri="{9D8B030D-6E8A-4147-A177-3AD203B41FA5}">
                      <a16:colId xmlns:a16="http://schemas.microsoft.com/office/drawing/2014/main" val="1037039451"/>
                    </a:ext>
                  </a:extLst>
                </a:gridCol>
                <a:gridCol w="1451349">
                  <a:extLst>
                    <a:ext uri="{9D8B030D-6E8A-4147-A177-3AD203B41FA5}">
                      <a16:colId xmlns:a16="http://schemas.microsoft.com/office/drawing/2014/main" val="947763972"/>
                    </a:ext>
                  </a:extLst>
                </a:gridCol>
                <a:gridCol w="1451349">
                  <a:extLst>
                    <a:ext uri="{9D8B030D-6E8A-4147-A177-3AD203B41FA5}">
                      <a16:colId xmlns:a16="http://schemas.microsoft.com/office/drawing/2014/main" val="2718094046"/>
                    </a:ext>
                  </a:extLst>
                </a:gridCol>
              </a:tblGrid>
              <a:tr h="278130">
                <a:tc>
                  <a:txBody>
                    <a:bodyPr/>
                    <a:lstStyle/>
                    <a:p>
                      <a:endParaRPr lang="sv-SE" sz="1400" dirty="0"/>
                    </a:p>
                  </a:txBody>
                  <a:tcPr marL="51435" marR="51435" marT="34290" marB="34290"/>
                </a:tc>
                <a:tc>
                  <a:txBody>
                    <a:bodyPr/>
                    <a:lstStyle/>
                    <a:p>
                      <a:r>
                        <a:rPr lang="sv-SE" sz="1400" dirty="0"/>
                        <a:t>2018</a:t>
                      </a:r>
                    </a:p>
                  </a:txBody>
                  <a:tcPr marL="51435" marR="51435" marT="34290" marB="34290"/>
                </a:tc>
                <a:tc>
                  <a:txBody>
                    <a:bodyPr/>
                    <a:lstStyle/>
                    <a:p>
                      <a:r>
                        <a:rPr lang="sv-SE" sz="1400" dirty="0"/>
                        <a:t>2019</a:t>
                      </a:r>
                    </a:p>
                  </a:txBody>
                  <a:tcPr marL="51435" marR="51435" marT="34290" marB="34290"/>
                </a:tc>
                <a:tc>
                  <a:txBody>
                    <a:bodyPr/>
                    <a:lstStyle/>
                    <a:p>
                      <a:r>
                        <a:rPr lang="sv-SE" sz="1400" dirty="0"/>
                        <a:t>2020</a:t>
                      </a:r>
                    </a:p>
                  </a:txBody>
                  <a:tcPr marL="51435" marR="51435" marT="34290" marB="34290"/>
                </a:tc>
                <a:extLst>
                  <a:ext uri="{0D108BD9-81ED-4DB2-BD59-A6C34878D82A}">
                    <a16:rowId xmlns:a16="http://schemas.microsoft.com/office/drawing/2014/main" val="2341941418"/>
                  </a:ext>
                </a:extLst>
              </a:tr>
              <a:tr h="480060">
                <a:tc>
                  <a:txBody>
                    <a:bodyPr/>
                    <a:lstStyle/>
                    <a:p>
                      <a:r>
                        <a:rPr lang="sv-SE" sz="1400" dirty="0" err="1"/>
                        <a:t>Customer</a:t>
                      </a:r>
                      <a:r>
                        <a:rPr lang="sv-SE" sz="1400" baseline="0" dirty="0"/>
                        <a:t> meetings</a:t>
                      </a:r>
                      <a:endParaRPr lang="sv-SE" sz="1400" dirty="0"/>
                    </a:p>
                  </a:txBody>
                  <a:tcPr marL="51435" marR="51435" marT="34290" marB="34290"/>
                </a:tc>
                <a:tc>
                  <a:txBody>
                    <a:bodyPr/>
                    <a:lstStyle/>
                    <a:p>
                      <a:r>
                        <a:rPr lang="sv-SE" sz="1400" dirty="0"/>
                        <a:t>200</a:t>
                      </a:r>
                    </a:p>
                  </a:txBody>
                  <a:tcPr marL="51435" marR="51435" marT="34290" marB="34290"/>
                </a:tc>
                <a:tc>
                  <a:txBody>
                    <a:bodyPr/>
                    <a:lstStyle/>
                    <a:p>
                      <a:r>
                        <a:rPr lang="sv-SE" sz="1400" dirty="0"/>
                        <a:t>3</a:t>
                      </a:r>
                    </a:p>
                  </a:txBody>
                  <a:tcPr marL="51435" marR="51435" marT="34290" marB="34290"/>
                </a:tc>
                <a:tc>
                  <a:txBody>
                    <a:bodyPr/>
                    <a:lstStyle/>
                    <a:p>
                      <a:r>
                        <a:rPr lang="sv-SE" sz="1400" dirty="0"/>
                        <a:t>3</a:t>
                      </a:r>
                    </a:p>
                  </a:txBody>
                  <a:tcPr marL="51435" marR="51435" marT="34290" marB="34290"/>
                </a:tc>
                <a:extLst>
                  <a:ext uri="{0D108BD9-81ED-4DB2-BD59-A6C34878D82A}">
                    <a16:rowId xmlns:a16="http://schemas.microsoft.com/office/drawing/2014/main" val="1867908339"/>
                  </a:ext>
                </a:extLst>
              </a:tr>
              <a:tr h="278130">
                <a:tc>
                  <a:txBody>
                    <a:bodyPr/>
                    <a:lstStyle/>
                    <a:p>
                      <a:r>
                        <a:rPr lang="sv-SE" sz="1400" dirty="0"/>
                        <a:t>Demo/pilot</a:t>
                      </a:r>
                    </a:p>
                  </a:txBody>
                  <a:tcPr marL="51435" marR="51435" marT="34290" marB="34290"/>
                </a:tc>
                <a:tc>
                  <a:txBody>
                    <a:bodyPr/>
                    <a:lstStyle/>
                    <a:p>
                      <a:r>
                        <a:rPr lang="sv-SE" sz="1400" dirty="0"/>
                        <a:t>20</a:t>
                      </a:r>
                    </a:p>
                  </a:txBody>
                  <a:tcPr marL="51435" marR="51435" marT="34290" marB="34290"/>
                </a:tc>
                <a:tc>
                  <a:txBody>
                    <a:bodyPr/>
                    <a:lstStyle/>
                    <a:p>
                      <a:endParaRPr lang="sv-SE" sz="1400"/>
                    </a:p>
                  </a:txBody>
                  <a:tcPr marL="51435" marR="51435" marT="34290" marB="34290"/>
                </a:tc>
                <a:tc>
                  <a:txBody>
                    <a:bodyPr/>
                    <a:lstStyle/>
                    <a:p>
                      <a:endParaRPr lang="sv-SE" sz="1400"/>
                    </a:p>
                  </a:txBody>
                  <a:tcPr marL="51435" marR="51435" marT="34290" marB="34290"/>
                </a:tc>
                <a:extLst>
                  <a:ext uri="{0D108BD9-81ED-4DB2-BD59-A6C34878D82A}">
                    <a16:rowId xmlns:a16="http://schemas.microsoft.com/office/drawing/2014/main" val="1727541383"/>
                  </a:ext>
                </a:extLst>
              </a:tr>
              <a:tr h="278130">
                <a:tc>
                  <a:txBody>
                    <a:bodyPr/>
                    <a:lstStyle/>
                    <a:p>
                      <a:r>
                        <a:rPr lang="sv-SE" sz="1400" dirty="0" err="1"/>
                        <a:t>Customers</a:t>
                      </a:r>
                      <a:endParaRPr lang="sv-SE" sz="1400" dirty="0"/>
                    </a:p>
                  </a:txBody>
                  <a:tcPr marL="51435" marR="51435" marT="34290" marB="34290"/>
                </a:tc>
                <a:tc>
                  <a:txBody>
                    <a:bodyPr/>
                    <a:lstStyle/>
                    <a:p>
                      <a:r>
                        <a:rPr lang="sv-SE" sz="1400" dirty="0"/>
                        <a:t>5</a:t>
                      </a:r>
                    </a:p>
                  </a:txBody>
                  <a:tcPr marL="51435" marR="51435" marT="34290" marB="34290"/>
                </a:tc>
                <a:tc>
                  <a:txBody>
                    <a:bodyPr/>
                    <a:lstStyle/>
                    <a:p>
                      <a:endParaRPr lang="sv-SE" sz="1400"/>
                    </a:p>
                  </a:txBody>
                  <a:tcPr marL="51435" marR="51435" marT="34290" marB="34290"/>
                </a:tc>
                <a:tc>
                  <a:txBody>
                    <a:bodyPr/>
                    <a:lstStyle/>
                    <a:p>
                      <a:endParaRPr lang="sv-SE" sz="1400"/>
                    </a:p>
                  </a:txBody>
                  <a:tcPr marL="51435" marR="51435" marT="34290" marB="34290"/>
                </a:tc>
                <a:extLst>
                  <a:ext uri="{0D108BD9-81ED-4DB2-BD59-A6C34878D82A}">
                    <a16:rowId xmlns:a16="http://schemas.microsoft.com/office/drawing/2014/main" val="453695961"/>
                  </a:ext>
                </a:extLst>
              </a:tr>
              <a:tr h="480060">
                <a:tc>
                  <a:txBody>
                    <a:bodyPr/>
                    <a:lstStyle/>
                    <a:p>
                      <a:r>
                        <a:rPr lang="sv-SE" sz="1400" dirty="0"/>
                        <a:t>- Product X </a:t>
                      </a:r>
                      <a:r>
                        <a:rPr lang="sv-SE" sz="1400" dirty="0" err="1"/>
                        <a:t>licences</a:t>
                      </a:r>
                      <a:endParaRPr lang="sv-SE" sz="1400" dirty="0"/>
                    </a:p>
                  </a:txBody>
                  <a:tcPr marL="51435" marR="51435" marT="34290" marB="34290"/>
                </a:tc>
                <a:tc>
                  <a:txBody>
                    <a:bodyPr/>
                    <a:lstStyle/>
                    <a:p>
                      <a:r>
                        <a:rPr lang="sv-SE" sz="1400" dirty="0"/>
                        <a:t>500</a:t>
                      </a:r>
                    </a:p>
                  </a:txBody>
                  <a:tcPr marL="51435" marR="51435" marT="34290" marB="34290"/>
                </a:tc>
                <a:tc>
                  <a:txBody>
                    <a:bodyPr/>
                    <a:lstStyle/>
                    <a:p>
                      <a:endParaRPr lang="sv-SE" sz="1400" dirty="0"/>
                    </a:p>
                  </a:txBody>
                  <a:tcPr marL="51435" marR="51435" marT="34290" marB="34290"/>
                </a:tc>
                <a:tc>
                  <a:txBody>
                    <a:bodyPr/>
                    <a:lstStyle/>
                    <a:p>
                      <a:endParaRPr lang="sv-SE" sz="1400" dirty="0"/>
                    </a:p>
                  </a:txBody>
                  <a:tcPr marL="51435" marR="51435" marT="34290" marB="34290"/>
                </a:tc>
                <a:extLst>
                  <a:ext uri="{0D108BD9-81ED-4DB2-BD59-A6C34878D82A}">
                    <a16:rowId xmlns:a16="http://schemas.microsoft.com/office/drawing/2014/main" val="92232438"/>
                  </a:ext>
                </a:extLst>
              </a:tr>
              <a:tr h="274320">
                <a:tc>
                  <a:txBody>
                    <a:bodyPr/>
                    <a:lstStyle/>
                    <a:p>
                      <a:r>
                        <a:rPr lang="sv-SE" sz="1400" dirty="0"/>
                        <a:t>-Support</a:t>
                      </a:r>
                      <a:r>
                        <a:rPr lang="sv-SE" sz="1400" baseline="0" dirty="0"/>
                        <a:t> &amp; </a:t>
                      </a:r>
                      <a:r>
                        <a:rPr lang="sv-SE" sz="1400" baseline="0" dirty="0" err="1"/>
                        <a:t>traiing</a:t>
                      </a:r>
                      <a:endParaRPr lang="sv-SE" sz="1400" dirty="0"/>
                    </a:p>
                  </a:txBody>
                  <a:tcPr marL="51435" marR="51435" marT="34290" marB="34290"/>
                </a:tc>
                <a:tc>
                  <a:txBody>
                    <a:bodyPr/>
                    <a:lstStyle/>
                    <a:p>
                      <a:r>
                        <a:rPr lang="sv-SE" sz="1400" dirty="0"/>
                        <a:t>3</a:t>
                      </a:r>
                    </a:p>
                  </a:txBody>
                  <a:tcPr marL="51435" marR="51435" marT="34290" marB="34290"/>
                </a:tc>
                <a:tc>
                  <a:txBody>
                    <a:bodyPr/>
                    <a:lstStyle/>
                    <a:p>
                      <a:endParaRPr lang="sv-SE" sz="1400" dirty="0"/>
                    </a:p>
                  </a:txBody>
                  <a:tcPr marL="51435" marR="51435" marT="34290" marB="34290"/>
                </a:tc>
                <a:tc>
                  <a:txBody>
                    <a:bodyPr/>
                    <a:lstStyle/>
                    <a:p>
                      <a:endParaRPr lang="sv-SE" sz="1400" dirty="0"/>
                    </a:p>
                  </a:txBody>
                  <a:tcPr marL="51435" marR="51435" marT="34290" marB="34290"/>
                </a:tc>
                <a:extLst>
                  <a:ext uri="{0D108BD9-81ED-4DB2-BD59-A6C34878D82A}">
                    <a16:rowId xmlns:a16="http://schemas.microsoft.com/office/drawing/2014/main" val="3243296840"/>
                  </a:ext>
                </a:extLst>
              </a:tr>
              <a:tr h="274320">
                <a:tc>
                  <a:txBody>
                    <a:bodyPr/>
                    <a:lstStyle/>
                    <a:p>
                      <a:r>
                        <a:rPr lang="sv-SE" sz="1400" dirty="0"/>
                        <a:t>Revenues (KSEK)</a:t>
                      </a:r>
                    </a:p>
                  </a:txBody>
                  <a:tcPr marL="51435" marR="51435" marT="34290" marB="34290"/>
                </a:tc>
                <a:tc>
                  <a:txBody>
                    <a:bodyPr/>
                    <a:lstStyle/>
                    <a:p>
                      <a:r>
                        <a:rPr lang="sv-SE" sz="1400" dirty="0"/>
                        <a:t>500</a:t>
                      </a:r>
                    </a:p>
                  </a:txBody>
                  <a:tcPr marL="51435" marR="51435" marT="34290" marB="34290"/>
                </a:tc>
                <a:tc>
                  <a:txBody>
                    <a:bodyPr/>
                    <a:lstStyle/>
                    <a:p>
                      <a:endParaRPr lang="sv-SE" sz="1400" dirty="0"/>
                    </a:p>
                  </a:txBody>
                  <a:tcPr marL="51435" marR="51435" marT="34290" marB="34290"/>
                </a:tc>
                <a:tc>
                  <a:txBody>
                    <a:bodyPr/>
                    <a:lstStyle/>
                    <a:p>
                      <a:endParaRPr lang="sv-SE" sz="1400" dirty="0"/>
                    </a:p>
                  </a:txBody>
                  <a:tcPr marL="51435" marR="51435" marT="34290" marB="34290"/>
                </a:tc>
                <a:extLst>
                  <a:ext uri="{0D108BD9-81ED-4DB2-BD59-A6C34878D82A}">
                    <a16:rowId xmlns:a16="http://schemas.microsoft.com/office/drawing/2014/main" val="3061763323"/>
                  </a:ext>
                </a:extLst>
              </a:tr>
              <a:tr h="274320">
                <a:tc>
                  <a:txBody>
                    <a:bodyPr/>
                    <a:lstStyle/>
                    <a:p>
                      <a:r>
                        <a:rPr lang="sv-SE" sz="1400" b="0" i="0" dirty="0"/>
                        <a:t>Staff</a:t>
                      </a:r>
                      <a:endParaRPr lang="sv-SE" sz="1400" b="1" i="1" dirty="0"/>
                    </a:p>
                  </a:txBody>
                  <a:tcPr marL="51435" marR="51435" marT="34290" marB="34290"/>
                </a:tc>
                <a:tc>
                  <a:txBody>
                    <a:bodyPr/>
                    <a:lstStyle/>
                    <a:p>
                      <a:r>
                        <a:rPr lang="sv-SE" sz="1400" dirty="0"/>
                        <a:t>1+4</a:t>
                      </a:r>
                    </a:p>
                  </a:txBody>
                  <a:tcPr marL="51435" marR="51435" marT="34290" marB="34290"/>
                </a:tc>
                <a:tc>
                  <a:txBody>
                    <a:bodyPr/>
                    <a:lstStyle/>
                    <a:p>
                      <a:r>
                        <a:rPr lang="sv-SE" sz="1400" dirty="0"/>
                        <a:t>1+8</a:t>
                      </a:r>
                    </a:p>
                  </a:txBody>
                  <a:tcPr marL="51435" marR="51435" marT="34290" marB="34290"/>
                </a:tc>
                <a:tc>
                  <a:txBody>
                    <a:bodyPr/>
                    <a:lstStyle/>
                    <a:p>
                      <a:r>
                        <a:rPr lang="sv-SE" sz="1400" dirty="0"/>
                        <a:t>1+15</a:t>
                      </a:r>
                    </a:p>
                  </a:txBody>
                  <a:tcPr marL="51435" marR="51435" marT="34290" marB="34290"/>
                </a:tc>
                <a:extLst>
                  <a:ext uri="{0D108BD9-81ED-4DB2-BD59-A6C34878D82A}">
                    <a16:rowId xmlns:a16="http://schemas.microsoft.com/office/drawing/2014/main" val="1522786251"/>
                  </a:ext>
                </a:extLst>
              </a:tr>
              <a:tr h="274320">
                <a:tc>
                  <a:txBody>
                    <a:bodyPr/>
                    <a:lstStyle/>
                    <a:p>
                      <a:r>
                        <a:rPr lang="sv-SE" sz="1400" dirty="0" err="1"/>
                        <a:t>Costs</a:t>
                      </a:r>
                      <a:r>
                        <a:rPr lang="sv-SE" sz="1400" dirty="0"/>
                        <a:t> (KSEK)</a:t>
                      </a:r>
                    </a:p>
                  </a:txBody>
                  <a:tcPr marL="51435" marR="51435" marT="34290" marB="34290"/>
                </a:tc>
                <a:tc>
                  <a:txBody>
                    <a:bodyPr/>
                    <a:lstStyle/>
                    <a:p>
                      <a:r>
                        <a:rPr lang="sv-SE" sz="1400" dirty="0"/>
                        <a:t>4</a:t>
                      </a:r>
                      <a:r>
                        <a:rPr lang="sv-SE" sz="1400" baseline="0" dirty="0"/>
                        <a:t> 000</a:t>
                      </a:r>
                      <a:endParaRPr lang="sv-SE" sz="1400" dirty="0"/>
                    </a:p>
                  </a:txBody>
                  <a:tcPr marL="51435" marR="51435" marT="34290" marB="34290"/>
                </a:tc>
                <a:tc>
                  <a:txBody>
                    <a:bodyPr/>
                    <a:lstStyle/>
                    <a:p>
                      <a:r>
                        <a:rPr lang="sv-SE" sz="1400" dirty="0"/>
                        <a:t>40%</a:t>
                      </a:r>
                    </a:p>
                  </a:txBody>
                  <a:tcPr marL="51435" marR="51435" marT="34290" marB="34290"/>
                </a:tc>
                <a:tc>
                  <a:txBody>
                    <a:bodyPr/>
                    <a:lstStyle/>
                    <a:p>
                      <a:endParaRPr lang="sv-SE" sz="1400" dirty="0"/>
                    </a:p>
                  </a:txBody>
                  <a:tcPr marL="51435" marR="51435" marT="34290" marB="34290"/>
                </a:tc>
                <a:extLst>
                  <a:ext uri="{0D108BD9-81ED-4DB2-BD59-A6C34878D82A}">
                    <a16:rowId xmlns:a16="http://schemas.microsoft.com/office/drawing/2014/main" val="1004050819"/>
                  </a:ext>
                </a:extLst>
              </a:tr>
              <a:tr h="274320">
                <a:tc>
                  <a:txBody>
                    <a:bodyPr/>
                    <a:lstStyle/>
                    <a:p>
                      <a:r>
                        <a:rPr lang="sv-SE" sz="1400" b="1" i="1" dirty="0" err="1"/>
                        <a:t>Results</a:t>
                      </a:r>
                      <a:r>
                        <a:rPr lang="sv-SE" sz="1400" b="1" i="1" dirty="0"/>
                        <a:t> </a:t>
                      </a:r>
                      <a:r>
                        <a:rPr lang="sv-SE" sz="1400" b="1" i="1" dirty="0" err="1"/>
                        <a:t>after</a:t>
                      </a:r>
                      <a:r>
                        <a:rPr lang="sv-SE" sz="1400" b="1" i="1" dirty="0"/>
                        <a:t> fin.</a:t>
                      </a:r>
                    </a:p>
                  </a:txBody>
                  <a:tcPr marL="51435" marR="51435" marT="34290" marB="34290"/>
                </a:tc>
                <a:tc>
                  <a:txBody>
                    <a:bodyPr/>
                    <a:lstStyle/>
                    <a:p>
                      <a:r>
                        <a:rPr lang="sv-SE" sz="1400" dirty="0"/>
                        <a:t>-Y Mkr</a:t>
                      </a:r>
                    </a:p>
                  </a:txBody>
                  <a:tcPr marL="51435" marR="51435" marT="34290" marB="34290"/>
                </a:tc>
                <a:tc>
                  <a:txBody>
                    <a:bodyPr/>
                    <a:lstStyle/>
                    <a:p>
                      <a:r>
                        <a:rPr lang="sv-SE" sz="1400" dirty="0"/>
                        <a:t>0</a:t>
                      </a:r>
                    </a:p>
                  </a:txBody>
                  <a:tcPr marL="51435" marR="51435" marT="34290" marB="34290"/>
                </a:tc>
                <a:tc>
                  <a:txBody>
                    <a:bodyPr/>
                    <a:lstStyle/>
                    <a:p>
                      <a:r>
                        <a:rPr lang="sv-SE" sz="1400" dirty="0"/>
                        <a:t>+5</a:t>
                      </a:r>
                      <a:r>
                        <a:rPr lang="sv-SE" sz="1400" baseline="0" dirty="0"/>
                        <a:t> Mkr</a:t>
                      </a:r>
                      <a:endParaRPr lang="sv-SE" sz="1400" dirty="0"/>
                    </a:p>
                  </a:txBody>
                  <a:tcPr marL="51435" marR="51435" marT="34290" marB="34290"/>
                </a:tc>
                <a:extLst>
                  <a:ext uri="{0D108BD9-81ED-4DB2-BD59-A6C34878D82A}">
                    <a16:rowId xmlns:a16="http://schemas.microsoft.com/office/drawing/2014/main" val="769680679"/>
                  </a:ext>
                </a:extLst>
              </a:tr>
              <a:tr h="274320">
                <a:tc>
                  <a:txBody>
                    <a:bodyPr/>
                    <a:lstStyle/>
                    <a:p>
                      <a:r>
                        <a:rPr lang="sv-SE" sz="1400" b="1" i="1" dirty="0" err="1"/>
                        <a:t>Funding</a:t>
                      </a:r>
                      <a:r>
                        <a:rPr lang="sv-SE" sz="1400" b="1" i="1" dirty="0"/>
                        <a:t> </a:t>
                      </a:r>
                      <a:r>
                        <a:rPr lang="sv-SE" sz="1400" b="1" i="1" dirty="0" err="1"/>
                        <a:t>need</a:t>
                      </a:r>
                      <a:endParaRPr lang="sv-SE" sz="1400" b="1" i="1" dirty="0"/>
                    </a:p>
                  </a:txBody>
                  <a:tcPr marL="51435" marR="51435" marT="34290" marB="34290"/>
                </a:tc>
                <a:tc>
                  <a:txBody>
                    <a:bodyPr/>
                    <a:lstStyle/>
                    <a:p>
                      <a:r>
                        <a:rPr lang="sv-SE" sz="1400" dirty="0"/>
                        <a:t>3-6 Mkr</a:t>
                      </a:r>
                      <a:r>
                        <a:rPr lang="sv-SE" sz="1400" baseline="0" dirty="0"/>
                        <a:t> </a:t>
                      </a:r>
                      <a:endParaRPr lang="sv-SE" sz="1400" dirty="0"/>
                    </a:p>
                  </a:txBody>
                  <a:tcPr marL="51435" marR="51435" marT="34290" marB="34290"/>
                </a:tc>
                <a:tc>
                  <a:txBody>
                    <a:bodyPr/>
                    <a:lstStyle/>
                    <a:p>
                      <a:r>
                        <a:rPr lang="sv-SE" sz="1400" dirty="0"/>
                        <a:t>3-6</a:t>
                      </a:r>
                      <a:r>
                        <a:rPr lang="sv-SE" sz="1400" baseline="0" dirty="0"/>
                        <a:t> </a:t>
                      </a:r>
                      <a:r>
                        <a:rPr lang="sv-SE" sz="1400" dirty="0"/>
                        <a:t>Mkr</a:t>
                      </a:r>
                    </a:p>
                  </a:txBody>
                  <a:tcPr marL="51435" marR="51435" marT="34290" marB="34290"/>
                </a:tc>
                <a:tc>
                  <a:txBody>
                    <a:bodyPr/>
                    <a:lstStyle/>
                    <a:p>
                      <a:r>
                        <a:rPr lang="sv-SE" sz="1400" dirty="0"/>
                        <a:t>0</a:t>
                      </a:r>
                    </a:p>
                  </a:txBody>
                  <a:tcPr marL="51435" marR="51435" marT="34290" marB="34290"/>
                </a:tc>
                <a:extLst>
                  <a:ext uri="{0D108BD9-81ED-4DB2-BD59-A6C34878D82A}">
                    <a16:rowId xmlns:a16="http://schemas.microsoft.com/office/drawing/2014/main" val="3507964801"/>
                  </a:ext>
                </a:extLst>
              </a:tr>
            </a:tbl>
          </a:graphicData>
        </a:graphic>
      </p:graphicFrame>
      <p:sp>
        <p:nvSpPr>
          <p:cNvPr id="3" name="Title 2"/>
          <p:cNvSpPr>
            <a:spLocks noGrp="1"/>
          </p:cNvSpPr>
          <p:nvPr>
            <p:ph type="title" idx="4294967295"/>
          </p:nvPr>
        </p:nvSpPr>
        <p:spPr/>
        <p:txBody>
          <a:bodyPr/>
          <a:lstStyle/>
          <a:p>
            <a:r>
              <a:rPr lang="en-US" dirty="0"/>
              <a:t>Financials and metrics</a:t>
            </a:r>
          </a:p>
        </p:txBody>
      </p:sp>
    </p:spTree>
    <p:extLst>
      <p:ext uri="{BB962C8B-B14F-4D97-AF65-F5344CB8AC3E}">
        <p14:creationId xmlns:p14="http://schemas.microsoft.com/office/powerpoint/2010/main" val="249827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089743" y="1912076"/>
            <a:ext cx="4270575" cy="507831"/>
          </a:xfrm>
          <a:prstGeom prst="rect">
            <a:avLst/>
          </a:prstGeom>
          <a:noFill/>
        </p:spPr>
        <p:txBody>
          <a:bodyPr wrap="square" rtlCol="0">
            <a:spAutoFit/>
          </a:bodyPr>
          <a:lstStyle/>
          <a:p>
            <a:pPr marL="257175" indent="-257175">
              <a:buAutoNum type="arabicPeriod"/>
            </a:pPr>
            <a:endParaRPr lang="sv-SE" sz="1350" dirty="0">
              <a:latin typeface="Garamond" pitchFamily="18" charset="0"/>
            </a:endParaRPr>
          </a:p>
          <a:p>
            <a:pPr marL="257175" indent="-257175">
              <a:buAutoNum type="arabicPeriod"/>
            </a:pPr>
            <a:endParaRPr lang="sv-SE" sz="1350" dirty="0">
              <a:latin typeface="Garamond" pitchFamily="18" charset="0"/>
            </a:endParaRPr>
          </a:p>
        </p:txBody>
      </p:sp>
      <p:graphicFrame>
        <p:nvGraphicFramePr>
          <p:cNvPr id="9" name="Tabell 8"/>
          <p:cNvGraphicFramePr>
            <a:graphicFrameLocks noGrp="1"/>
          </p:cNvGraphicFramePr>
          <p:nvPr>
            <p:extLst>
              <p:ext uri="{D42A27DB-BD31-4B8C-83A1-F6EECF244321}">
                <p14:modId xmlns:p14="http://schemas.microsoft.com/office/powerpoint/2010/main" val="1689630577"/>
              </p:ext>
            </p:extLst>
          </p:nvPr>
        </p:nvGraphicFramePr>
        <p:xfrm>
          <a:off x="1908402" y="1104850"/>
          <a:ext cx="5297001" cy="3044190"/>
        </p:xfrm>
        <a:graphic>
          <a:graphicData uri="http://schemas.openxmlformats.org/drawingml/2006/table">
            <a:tbl>
              <a:tblPr firstRow="1" bandRow="1">
                <a:tableStyleId>{5C22544A-7EE6-4342-B048-85BDC9FD1C3A}</a:tableStyleId>
              </a:tblPr>
              <a:tblGrid>
                <a:gridCol w="1754223">
                  <a:extLst>
                    <a:ext uri="{9D8B030D-6E8A-4147-A177-3AD203B41FA5}">
                      <a16:colId xmlns:a16="http://schemas.microsoft.com/office/drawing/2014/main" val="2549988055"/>
                    </a:ext>
                  </a:extLst>
                </a:gridCol>
                <a:gridCol w="1181727">
                  <a:extLst>
                    <a:ext uri="{9D8B030D-6E8A-4147-A177-3AD203B41FA5}">
                      <a16:colId xmlns:a16="http://schemas.microsoft.com/office/drawing/2014/main" val="3884487586"/>
                    </a:ext>
                  </a:extLst>
                </a:gridCol>
                <a:gridCol w="1180526">
                  <a:extLst>
                    <a:ext uri="{9D8B030D-6E8A-4147-A177-3AD203B41FA5}">
                      <a16:colId xmlns:a16="http://schemas.microsoft.com/office/drawing/2014/main" val="4097884677"/>
                    </a:ext>
                  </a:extLst>
                </a:gridCol>
                <a:gridCol w="1180526">
                  <a:extLst>
                    <a:ext uri="{9D8B030D-6E8A-4147-A177-3AD203B41FA5}">
                      <a16:colId xmlns:a16="http://schemas.microsoft.com/office/drawing/2014/main" val="1330389258"/>
                    </a:ext>
                  </a:extLst>
                </a:gridCol>
              </a:tblGrid>
              <a:tr h="278130">
                <a:tc>
                  <a:txBody>
                    <a:bodyPr/>
                    <a:lstStyle/>
                    <a:p>
                      <a:pPr algn="ctr"/>
                      <a:r>
                        <a:rPr lang="sv-SE" sz="1000" dirty="0"/>
                        <a:t> (KSEK)</a:t>
                      </a:r>
                    </a:p>
                  </a:txBody>
                  <a:tcPr marL="51435" marR="51435" marT="34290" marB="34290"/>
                </a:tc>
                <a:tc>
                  <a:txBody>
                    <a:bodyPr/>
                    <a:lstStyle/>
                    <a:p>
                      <a:r>
                        <a:rPr lang="sv-SE" sz="1000" dirty="0"/>
                        <a:t>2018</a:t>
                      </a:r>
                    </a:p>
                  </a:txBody>
                  <a:tcPr marL="51435" marR="51435" marT="34290" marB="34290"/>
                </a:tc>
                <a:tc>
                  <a:txBody>
                    <a:bodyPr/>
                    <a:lstStyle/>
                    <a:p>
                      <a:r>
                        <a:rPr lang="sv-SE" sz="1000" dirty="0"/>
                        <a:t>2019</a:t>
                      </a:r>
                    </a:p>
                  </a:txBody>
                  <a:tcPr marL="51435" marR="51435" marT="34290" marB="34290"/>
                </a:tc>
                <a:tc>
                  <a:txBody>
                    <a:bodyPr/>
                    <a:lstStyle/>
                    <a:p>
                      <a:r>
                        <a:rPr lang="sv-SE" sz="1000" dirty="0"/>
                        <a:t>2020</a:t>
                      </a:r>
                    </a:p>
                  </a:txBody>
                  <a:tcPr marL="51435" marR="51435" marT="34290" marB="34290"/>
                </a:tc>
                <a:extLst>
                  <a:ext uri="{0D108BD9-81ED-4DB2-BD59-A6C34878D82A}">
                    <a16:rowId xmlns:a16="http://schemas.microsoft.com/office/drawing/2014/main" val="749919211"/>
                  </a:ext>
                </a:extLst>
              </a:tr>
              <a:tr h="278130">
                <a:tc>
                  <a:txBody>
                    <a:bodyPr/>
                    <a:lstStyle/>
                    <a:p>
                      <a:pPr algn="r"/>
                      <a:r>
                        <a:rPr lang="sv-SE" sz="1000" dirty="0"/>
                        <a:t>Team/</a:t>
                      </a:r>
                      <a:r>
                        <a:rPr lang="sv-SE" sz="1000" dirty="0" err="1"/>
                        <a:t>Salary</a:t>
                      </a:r>
                      <a:endParaRPr lang="sv-SE" sz="1000" dirty="0"/>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extLst>
                  <a:ext uri="{0D108BD9-81ED-4DB2-BD59-A6C34878D82A}">
                    <a16:rowId xmlns:a16="http://schemas.microsoft.com/office/drawing/2014/main" val="216125022"/>
                  </a:ext>
                </a:extLst>
              </a:tr>
              <a:tr h="278130">
                <a:tc>
                  <a:txBody>
                    <a:bodyPr/>
                    <a:lstStyle/>
                    <a:p>
                      <a:pPr algn="r"/>
                      <a:r>
                        <a:rPr lang="sv-SE" sz="1000" dirty="0"/>
                        <a:t>Patent/IPR</a:t>
                      </a:r>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extLst>
                  <a:ext uri="{0D108BD9-81ED-4DB2-BD59-A6C34878D82A}">
                    <a16:rowId xmlns:a16="http://schemas.microsoft.com/office/drawing/2014/main" val="2140714565"/>
                  </a:ext>
                </a:extLst>
              </a:tr>
              <a:tr h="278130">
                <a:tc>
                  <a:txBody>
                    <a:bodyPr/>
                    <a:lstStyle/>
                    <a:p>
                      <a:pPr algn="r"/>
                      <a:r>
                        <a:rPr lang="sv-SE" sz="1000" dirty="0"/>
                        <a:t>Tester &amp; Certifiering</a:t>
                      </a:r>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extLst>
                  <a:ext uri="{0D108BD9-81ED-4DB2-BD59-A6C34878D82A}">
                    <a16:rowId xmlns:a16="http://schemas.microsoft.com/office/drawing/2014/main" val="2871976540"/>
                  </a:ext>
                </a:extLst>
              </a:tr>
              <a:tr h="278130">
                <a:tc>
                  <a:txBody>
                    <a:bodyPr/>
                    <a:lstStyle/>
                    <a:p>
                      <a:pPr algn="r"/>
                      <a:r>
                        <a:rPr lang="sv-SE" sz="1000" dirty="0"/>
                        <a:t>Offices</a:t>
                      </a:r>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extLst>
                  <a:ext uri="{0D108BD9-81ED-4DB2-BD59-A6C34878D82A}">
                    <a16:rowId xmlns:a16="http://schemas.microsoft.com/office/drawing/2014/main" val="4248501097"/>
                  </a:ext>
                </a:extLst>
              </a:tr>
              <a:tr h="278130">
                <a:tc>
                  <a:txBody>
                    <a:bodyPr/>
                    <a:lstStyle/>
                    <a:p>
                      <a:pPr algn="r"/>
                      <a:r>
                        <a:rPr lang="sv-SE" sz="1000" dirty="0"/>
                        <a:t>Equipment/HW</a:t>
                      </a:r>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extLst>
                  <a:ext uri="{0D108BD9-81ED-4DB2-BD59-A6C34878D82A}">
                    <a16:rowId xmlns:a16="http://schemas.microsoft.com/office/drawing/2014/main" val="582938914"/>
                  </a:ext>
                </a:extLst>
              </a:tr>
              <a:tr h="278130">
                <a:tc>
                  <a:txBody>
                    <a:bodyPr/>
                    <a:lstStyle/>
                    <a:p>
                      <a:pPr algn="r"/>
                      <a:r>
                        <a:rPr lang="sv-SE" sz="1000" dirty="0"/>
                        <a:t>Marketing</a:t>
                      </a:r>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tc>
                  <a:txBody>
                    <a:bodyPr/>
                    <a:lstStyle/>
                    <a:p>
                      <a:endParaRPr lang="sv-SE" sz="1000"/>
                    </a:p>
                  </a:txBody>
                  <a:tcPr marL="51435" marR="51435" marT="34290" marB="34290"/>
                </a:tc>
                <a:extLst>
                  <a:ext uri="{0D108BD9-81ED-4DB2-BD59-A6C34878D82A}">
                    <a16:rowId xmlns:a16="http://schemas.microsoft.com/office/drawing/2014/main" val="3432504393"/>
                  </a:ext>
                </a:extLst>
              </a:tr>
              <a:tr h="222885">
                <a:tc>
                  <a:txBody>
                    <a:bodyPr/>
                    <a:lstStyle/>
                    <a:p>
                      <a:pPr algn="r"/>
                      <a:r>
                        <a:rPr lang="sv-SE" sz="1000" dirty="0" err="1"/>
                        <a:t>Sales</a:t>
                      </a:r>
                      <a:endParaRPr lang="sv-SE" sz="1000" dirty="0"/>
                    </a:p>
                  </a:txBody>
                  <a:tcPr marL="51435" marR="51435" marT="34290" marB="34290"/>
                </a:tc>
                <a:tc>
                  <a:txBody>
                    <a:bodyPr/>
                    <a:lstStyle/>
                    <a:p>
                      <a:endParaRPr lang="sv-SE" sz="1000" dirty="0"/>
                    </a:p>
                  </a:txBody>
                  <a:tcPr marL="51435" marR="51435" marT="34290" marB="34290"/>
                </a:tc>
                <a:tc>
                  <a:txBody>
                    <a:bodyPr/>
                    <a:lstStyle/>
                    <a:p>
                      <a:endParaRPr lang="sv-SE" sz="1000" dirty="0"/>
                    </a:p>
                  </a:txBody>
                  <a:tcPr marL="51435" marR="51435" marT="34290" marB="34290"/>
                </a:tc>
                <a:tc>
                  <a:txBody>
                    <a:bodyPr/>
                    <a:lstStyle/>
                    <a:p>
                      <a:endParaRPr lang="sv-SE" sz="1000" dirty="0"/>
                    </a:p>
                  </a:txBody>
                  <a:tcPr marL="51435" marR="51435" marT="34290" marB="34290"/>
                </a:tc>
                <a:extLst>
                  <a:ext uri="{0D108BD9-81ED-4DB2-BD59-A6C34878D82A}">
                    <a16:rowId xmlns:a16="http://schemas.microsoft.com/office/drawing/2014/main" val="3930232531"/>
                  </a:ext>
                </a:extLst>
              </a:tr>
              <a:tr h="222885">
                <a:tc>
                  <a:txBody>
                    <a:bodyPr/>
                    <a:lstStyle/>
                    <a:p>
                      <a:pPr algn="r"/>
                      <a:r>
                        <a:rPr lang="sv-SE" sz="1000" dirty="0"/>
                        <a:t>Legal</a:t>
                      </a:r>
                    </a:p>
                  </a:txBody>
                  <a:tcPr marL="51435" marR="51435" marT="34290" marB="34290"/>
                </a:tc>
                <a:tc>
                  <a:txBody>
                    <a:bodyPr/>
                    <a:lstStyle/>
                    <a:p>
                      <a:endParaRPr lang="sv-SE" sz="1000" dirty="0"/>
                    </a:p>
                  </a:txBody>
                  <a:tcPr marL="51435" marR="51435" marT="34290" marB="34290"/>
                </a:tc>
                <a:tc>
                  <a:txBody>
                    <a:bodyPr/>
                    <a:lstStyle/>
                    <a:p>
                      <a:endParaRPr lang="sv-SE" sz="1000" dirty="0"/>
                    </a:p>
                  </a:txBody>
                  <a:tcPr marL="51435" marR="51435" marT="34290" marB="34290"/>
                </a:tc>
                <a:tc>
                  <a:txBody>
                    <a:bodyPr/>
                    <a:lstStyle/>
                    <a:p>
                      <a:endParaRPr lang="sv-SE" sz="1000" dirty="0"/>
                    </a:p>
                  </a:txBody>
                  <a:tcPr marL="51435" marR="51435" marT="34290" marB="34290"/>
                </a:tc>
                <a:extLst>
                  <a:ext uri="{0D108BD9-81ED-4DB2-BD59-A6C34878D82A}">
                    <a16:rowId xmlns:a16="http://schemas.microsoft.com/office/drawing/2014/main" val="2521078377"/>
                  </a:ext>
                </a:extLst>
              </a:tr>
              <a:tr h="222885">
                <a:tc>
                  <a:txBody>
                    <a:bodyPr/>
                    <a:lstStyle/>
                    <a:p>
                      <a:pPr algn="r"/>
                      <a:r>
                        <a:rPr lang="sv-SE" sz="1000" dirty="0" err="1"/>
                        <a:t>Other</a:t>
                      </a:r>
                      <a:endParaRPr lang="sv-SE" sz="1000" dirty="0"/>
                    </a:p>
                  </a:txBody>
                  <a:tcPr marL="51435" marR="51435" marT="34290" marB="34290"/>
                </a:tc>
                <a:tc>
                  <a:txBody>
                    <a:bodyPr/>
                    <a:lstStyle/>
                    <a:p>
                      <a:endParaRPr lang="sv-SE" sz="1000" dirty="0"/>
                    </a:p>
                  </a:txBody>
                  <a:tcPr marL="51435" marR="51435" marT="34290" marB="34290"/>
                </a:tc>
                <a:tc>
                  <a:txBody>
                    <a:bodyPr/>
                    <a:lstStyle/>
                    <a:p>
                      <a:endParaRPr lang="sv-SE" sz="1000" dirty="0"/>
                    </a:p>
                  </a:txBody>
                  <a:tcPr marL="51435" marR="51435" marT="34290" marB="34290"/>
                </a:tc>
                <a:tc>
                  <a:txBody>
                    <a:bodyPr/>
                    <a:lstStyle/>
                    <a:p>
                      <a:endParaRPr lang="sv-SE" sz="1000" dirty="0"/>
                    </a:p>
                  </a:txBody>
                  <a:tcPr marL="51435" marR="51435" marT="34290" marB="34290"/>
                </a:tc>
                <a:extLst>
                  <a:ext uri="{0D108BD9-81ED-4DB2-BD59-A6C34878D82A}">
                    <a16:rowId xmlns:a16="http://schemas.microsoft.com/office/drawing/2014/main" val="849945258"/>
                  </a:ext>
                </a:extLst>
              </a:tr>
              <a:tr h="222885">
                <a:tc>
                  <a:txBody>
                    <a:bodyPr/>
                    <a:lstStyle/>
                    <a:p>
                      <a:pPr algn="r"/>
                      <a:r>
                        <a:rPr lang="sv-SE" sz="1000" b="1" i="1" dirty="0"/>
                        <a:t>Total</a:t>
                      </a:r>
                    </a:p>
                  </a:txBody>
                  <a:tcPr marL="51435" marR="51435" marT="34290" marB="34290"/>
                </a:tc>
                <a:tc>
                  <a:txBody>
                    <a:bodyPr/>
                    <a:lstStyle/>
                    <a:p>
                      <a:endParaRPr lang="sv-SE" sz="1000" b="1" i="1" dirty="0"/>
                    </a:p>
                  </a:txBody>
                  <a:tcPr marL="51435" marR="51435" marT="34290" marB="34290"/>
                </a:tc>
                <a:tc>
                  <a:txBody>
                    <a:bodyPr/>
                    <a:lstStyle/>
                    <a:p>
                      <a:endParaRPr lang="sv-SE" sz="1000" b="1" i="1" dirty="0"/>
                    </a:p>
                  </a:txBody>
                  <a:tcPr marL="51435" marR="51435" marT="34290" marB="34290"/>
                </a:tc>
                <a:tc>
                  <a:txBody>
                    <a:bodyPr/>
                    <a:lstStyle/>
                    <a:p>
                      <a:endParaRPr lang="sv-SE" sz="1000" b="1" i="1" dirty="0"/>
                    </a:p>
                  </a:txBody>
                  <a:tcPr marL="51435" marR="51435" marT="34290" marB="34290"/>
                </a:tc>
                <a:extLst>
                  <a:ext uri="{0D108BD9-81ED-4DB2-BD59-A6C34878D82A}">
                    <a16:rowId xmlns:a16="http://schemas.microsoft.com/office/drawing/2014/main" val="2988501571"/>
                  </a:ext>
                </a:extLst>
              </a:tr>
            </a:tbl>
          </a:graphicData>
        </a:graphic>
      </p:graphicFrame>
      <p:sp>
        <p:nvSpPr>
          <p:cNvPr id="3" name="Title 2"/>
          <p:cNvSpPr>
            <a:spLocks noGrp="1"/>
          </p:cNvSpPr>
          <p:nvPr>
            <p:ph type="title" idx="4294967295"/>
          </p:nvPr>
        </p:nvSpPr>
        <p:spPr/>
        <p:txBody>
          <a:bodyPr/>
          <a:lstStyle/>
          <a:p>
            <a:r>
              <a:rPr lang="en-US" dirty="0"/>
              <a:t>Use of proceeds</a:t>
            </a:r>
          </a:p>
        </p:txBody>
      </p:sp>
    </p:spTree>
    <p:extLst>
      <p:ext uri="{BB962C8B-B14F-4D97-AF65-F5344CB8AC3E}">
        <p14:creationId xmlns:p14="http://schemas.microsoft.com/office/powerpoint/2010/main" val="234692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4023360" y="1255014"/>
            <a:ext cx="894969" cy="658368"/>
          </a:xfrm>
          <a:prstGeom prst="rect">
            <a:avLst/>
          </a:prstGeom>
          <a:solidFill>
            <a:schemeClr val="bg1"/>
          </a:solidFill>
          <a:ln>
            <a:solidFill>
              <a:schemeClr val="tx1"/>
            </a:solidFill>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350" dirty="0"/>
              <a:t>CEO</a:t>
            </a:r>
          </a:p>
        </p:txBody>
      </p:sp>
      <p:sp>
        <p:nvSpPr>
          <p:cNvPr id="7" name="Rektangel 6"/>
          <p:cNvSpPr/>
          <p:nvPr/>
        </p:nvSpPr>
        <p:spPr>
          <a:xfrm>
            <a:off x="5667566" y="2260854"/>
            <a:ext cx="894969" cy="658368"/>
          </a:xfrm>
          <a:prstGeom prst="rect">
            <a:avLst/>
          </a:prstGeom>
          <a:solidFill>
            <a:schemeClr val="bg1"/>
          </a:solidFill>
          <a:ln>
            <a:solidFill>
              <a:schemeClr val="tx1"/>
            </a:solidFill>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350" dirty="0" err="1"/>
              <a:t>Supply</a:t>
            </a:r>
            <a:r>
              <a:rPr lang="sv-SE" sz="1350" dirty="0"/>
              <a:t>/Support</a:t>
            </a:r>
          </a:p>
        </p:txBody>
      </p:sp>
      <p:sp>
        <p:nvSpPr>
          <p:cNvPr id="8" name="Rektangel 7"/>
          <p:cNvSpPr/>
          <p:nvPr/>
        </p:nvSpPr>
        <p:spPr>
          <a:xfrm>
            <a:off x="4544568" y="2260854"/>
            <a:ext cx="894969" cy="658368"/>
          </a:xfrm>
          <a:prstGeom prst="rect">
            <a:avLst/>
          </a:prstGeom>
          <a:solidFill>
            <a:schemeClr val="bg1"/>
          </a:solidFill>
          <a:ln>
            <a:solidFill>
              <a:schemeClr val="tx1"/>
            </a:solidFill>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350" dirty="0"/>
              <a:t>M&amp;S</a:t>
            </a:r>
          </a:p>
        </p:txBody>
      </p:sp>
      <p:sp>
        <p:nvSpPr>
          <p:cNvPr id="9" name="Rektangel 8"/>
          <p:cNvSpPr/>
          <p:nvPr/>
        </p:nvSpPr>
        <p:spPr>
          <a:xfrm>
            <a:off x="3421571" y="2260854"/>
            <a:ext cx="894969" cy="658368"/>
          </a:xfrm>
          <a:prstGeom prst="rect">
            <a:avLst/>
          </a:prstGeom>
          <a:solidFill>
            <a:schemeClr val="bg1"/>
          </a:solidFill>
          <a:ln>
            <a:solidFill>
              <a:schemeClr val="tx1"/>
            </a:solidFill>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350" dirty="0" err="1"/>
              <a:t>Prod</a:t>
            </a:r>
            <a:r>
              <a:rPr lang="sv-SE" sz="1350" dirty="0"/>
              <a:t> </a:t>
            </a:r>
            <a:r>
              <a:rPr lang="sv-SE" sz="1350" dirty="0" err="1"/>
              <a:t>Mgmt</a:t>
            </a:r>
            <a:endParaRPr lang="sv-SE" sz="1350" dirty="0"/>
          </a:p>
        </p:txBody>
      </p:sp>
      <p:sp>
        <p:nvSpPr>
          <p:cNvPr id="10" name="Rektangel 9"/>
          <p:cNvSpPr/>
          <p:nvPr/>
        </p:nvSpPr>
        <p:spPr>
          <a:xfrm>
            <a:off x="2298573" y="2260854"/>
            <a:ext cx="894969" cy="658368"/>
          </a:xfrm>
          <a:prstGeom prst="rect">
            <a:avLst/>
          </a:prstGeom>
          <a:solidFill>
            <a:schemeClr val="bg1"/>
          </a:solidFill>
          <a:ln>
            <a:solidFill>
              <a:schemeClr val="tx1"/>
            </a:solidFill>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350" dirty="0"/>
              <a:t>R&amp;D</a:t>
            </a:r>
          </a:p>
        </p:txBody>
      </p:sp>
      <p:cxnSp>
        <p:nvCxnSpPr>
          <p:cNvPr id="13" name="Rak koppling 12"/>
          <p:cNvCxnSpPr/>
          <p:nvPr/>
        </p:nvCxnSpPr>
        <p:spPr bwMode="auto">
          <a:xfrm flipV="1">
            <a:off x="2629471" y="2080260"/>
            <a:ext cx="3533585" cy="137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Rak koppling 14"/>
          <p:cNvCxnSpPr/>
          <p:nvPr/>
        </p:nvCxnSpPr>
        <p:spPr bwMode="auto">
          <a:xfrm>
            <a:off x="2629472" y="2093976"/>
            <a:ext cx="0" cy="1668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Rak koppling 16"/>
          <p:cNvCxnSpPr/>
          <p:nvPr/>
        </p:nvCxnSpPr>
        <p:spPr bwMode="auto">
          <a:xfrm>
            <a:off x="6163056" y="2080260"/>
            <a:ext cx="0" cy="1668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Rak koppling 17"/>
          <p:cNvCxnSpPr/>
          <p:nvPr/>
        </p:nvCxnSpPr>
        <p:spPr bwMode="auto">
          <a:xfrm>
            <a:off x="3875913" y="2093976"/>
            <a:ext cx="0" cy="1668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Rak koppling 18"/>
          <p:cNvCxnSpPr/>
          <p:nvPr/>
        </p:nvCxnSpPr>
        <p:spPr bwMode="auto">
          <a:xfrm>
            <a:off x="4992053" y="2093976"/>
            <a:ext cx="0" cy="1668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Rak koppling 19"/>
          <p:cNvCxnSpPr/>
          <p:nvPr/>
        </p:nvCxnSpPr>
        <p:spPr bwMode="auto">
          <a:xfrm>
            <a:off x="4470845" y="1927098"/>
            <a:ext cx="0" cy="166878"/>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2" name="Tabell 1"/>
          <p:cNvGraphicFramePr>
            <a:graphicFrameLocks noGrp="1"/>
          </p:cNvGraphicFramePr>
          <p:nvPr>
            <p:extLst>
              <p:ext uri="{D42A27DB-BD31-4B8C-83A1-F6EECF244321}">
                <p14:modId xmlns:p14="http://schemas.microsoft.com/office/powerpoint/2010/main" val="3889540998"/>
              </p:ext>
            </p:extLst>
          </p:nvPr>
        </p:nvGraphicFramePr>
        <p:xfrm>
          <a:off x="2141798" y="3534479"/>
          <a:ext cx="5260658" cy="1036320"/>
        </p:xfrm>
        <a:graphic>
          <a:graphicData uri="http://schemas.openxmlformats.org/drawingml/2006/table">
            <a:tbl>
              <a:tblPr firstRow="1" bandRow="1">
                <a:tableStyleId>{5C22544A-7EE6-4342-B048-85BDC9FD1C3A}</a:tableStyleId>
              </a:tblPr>
              <a:tblGrid>
                <a:gridCol w="862965">
                  <a:extLst>
                    <a:ext uri="{9D8B030D-6E8A-4147-A177-3AD203B41FA5}">
                      <a16:colId xmlns:a16="http://schemas.microsoft.com/office/drawing/2014/main" val="588568389"/>
                    </a:ext>
                  </a:extLst>
                </a:gridCol>
                <a:gridCol w="1110996">
                  <a:extLst>
                    <a:ext uri="{9D8B030D-6E8A-4147-A177-3AD203B41FA5}">
                      <a16:colId xmlns:a16="http://schemas.microsoft.com/office/drawing/2014/main" val="4152718661"/>
                    </a:ext>
                  </a:extLst>
                </a:gridCol>
                <a:gridCol w="1095566">
                  <a:extLst>
                    <a:ext uri="{9D8B030D-6E8A-4147-A177-3AD203B41FA5}">
                      <a16:colId xmlns:a16="http://schemas.microsoft.com/office/drawing/2014/main" val="360453722"/>
                    </a:ext>
                  </a:extLst>
                </a:gridCol>
                <a:gridCol w="1126427">
                  <a:extLst>
                    <a:ext uri="{9D8B030D-6E8A-4147-A177-3AD203B41FA5}">
                      <a16:colId xmlns:a16="http://schemas.microsoft.com/office/drawing/2014/main" val="3696997138"/>
                    </a:ext>
                  </a:extLst>
                </a:gridCol>
                <a:gridCol w="1064705">
                  <a:extLst>
                    <a:ext uri="{9D8B030D-6E8A-4147-A177-3AD203B41FA5}">
                      <a16:colId xmlns:a16="http://schemas.microsoft.com/office/drawing/2014/main" val="2618670348"/>
                    </a:ext>
                  </a:extLst>
                </a:gridCol>
              </a:tblGrid>
              <a:tr h="388620">
                <a:tc>
                  <a:txBody>
                    <a:bodyPr/>
                    <a:lstStyle/>
                    <a:p>
                      <a:r>
                        <a:rPr lang="sv-SE" sz="1000" dirty="0"/>
                        <a:t>2018</a:t>
                      </a:r>
                    </a:p>
                  </a:txBody>
                  <a:tcPr marL="51435" marR="51435" marT="34290" marB="34290"/>
                </a:tc>
                <a:tc>
                  <a:txBody>
                    <a:bodyPr/>
                    <a:lstStyle/>
                    <a:p>
                      <a:r>
                        <a:rPr lang="sv-SE" sz="1000" dirty="0"/>
                        <a:t>1 (</a:t>
                      </a:r>
                      <a:r>
                        <a:rPr lang="sv-SE" sz="1100" dirty="0"/>
                        <a:t>ingen</a:t>
                      </a:r>
                      <a:r>
                        <a:rPr lang="sv-SE" sz="1100" baseline="0" dirty="0"/>
                        <a:t> lönekostnad</a:t>
                      </a:r>
                      <a:r>
                        <a:rPr lang="sv-SE" sz="1000" baseline="0" dirty="0"/>
                        <a:t>)</a:t>
                      </a:r>
                      <a:endParaRPr lang="sv-SE" sz="1000" dirty="0"/>
                    </a:p>
                  </a:txBody>
                  <a:tcPr marL="51435" marR="51435" marT="34290" marB="34290"/>
                </a:tc>
                <a:tc>
                  <a:txBody>
                    <a:bodyPr/>
                    <a:lstStyle/>
                    <a:p>
                      <a:r>
                        <a:rPr lang="sv-SE" sz="1000" dirty="0"/>
                        <a:t>0</a:t>
                      </a:r>
                    </a:p>
                  </a:txBody>
                  <a:tcPr marL="51435" marR="51435" marT="34290" marB="34290"/>
                </a:tc>
                <a:tc>
                  <a:txBody>
                    <a:bodyPr/>
                    <a:lstStyle/>
                    <a:p>
                      <a:r>
                        <a:rPr lang="sv-SE" sz="1000" dirty="0"/>
                        <a:t>1 +1 </a:t>
                      </a:r>
                      <a:r>
                        <a:rPr lang="sv-SE" sz="1100" dirty="0"/>
                        <a:t>(</a:t>
                      </a:r>
                      <a:r>
                        <a:rPr lang="sv-SE" sz="1100" dirty="0" err="1"/>
                        <a:t>inkl</a:t>
                      </a:r>
                      <a:r>
                        <a:rPr lang="sv-SE" sz="1100" baseline="0" dirty="0"/>
                        <a:t> VD)</a:t>
                      </a:r>
                      <a:endParaRPr lang="sv-SE" sz="1100" dirty="0"/>
                    </a:p>
                  </a:txBody>
                  <a:tcPr marL="51435" marR="51435" marT="34290" marB="34290"/>
                </a:tc>
                <a:tc>
                  <a:txBody>
                    <a:bodyPr/>
                    <a:lstStyle/>
                    <a:p>
                      <a:r>
                        <a:rPr lang="sv-SE" sz="1000" dirty="0"/>
                        <a:t>1/2</a:t>
                      </a:r>
                    </a:p>
                  </a:txBody>
                  <a:tcPr marL="51435" marR="51435" marT="34290" marB="34290"/>
                </a:tc>
                <a:extLst>
                  <a:ext uri="{0D108BD9-81ED-4DB2-BD59-A6C34878D82A}">
                    <a16:rowId xmlns:a16="http://schemas.microsoft.com/office/drawing/2014/main" val="1993842520"/>
                  </a:ext>
                </a:extLst>
              </a:tr>
              <a:tr h="278130">
                <a:tc>
                  <a:txBody>
                    <a:bodyPr/>
                    <a:lstStyle/>
                    <a:p>
                      <a:r>
                        <a:rPr lang="sv-SE" sz="1000" dirty="0"/>
                        <a:t>2019</a:t>
                      </a:r>
                    </a:p>
                  </a:txBody>
                  <a:tcPr marL="51435" marR="51435" marT="34290" marB="34290"/>
                </a:tc>
                <a:tc>
                  <a:txBody>
                    <a:bodyPr/>
                    <a:lstStyle/>
                    <a:p>
                      <a:r>
                        <a:rPr lang="sv-SE" sz="1000" dirty="0"/>
                        <a:t>1</a:t>
                      </a:r>
                    </a:p>
                  </a:txBody>
                  <a:tcPr marL="51435" marR="51435" marT="34290" marB="34290"/>
                </a:tc>
                <a:tc>
                  <a:txBody>
                    <a:bodyPr/>
                    <a:lstStyle/>
                    <a:p>
                      <a:r>
                        <a:rPr lang="sv-SE" sz="1000" dirty="0"/>
                        <a:t>1</a:t>
                      </a:r>
                    </a:p>
                  </a:txBody>
                  <a:tcPr marL="51435" marR="51435" marT="34290" marB="34290"/>
                </a:tc>
                <a:tc>
                  <a:txBody>
                    <a:bodyPr/>
                    <a:lstStyle/>
                    <a:p>
                      <a:r>
                        <a:rPr lang="sv-SE" sz="1000" dirty="0"/>
                        <a:t>2 +1</a:t>
                      </a:r>
                    </a:p>
                  </a:txBody>
                  <a:tcPr marL="51435" marR="51435" marT="34290" marB="34290"/>
                </a:tc>
                <a:tc>
                  <a:txBody>
                    <a:bodyPr/>
                    <a:lstStyle/>
                    <a:p>
                      <a:r>
                        <a:rPr lang="sv-SE" sz="1000" dirty="0"/>
                        <a:t>1</a:t>
                      </a:r>
                    </a:p>
                  </a:txBody>
                  <a:tcPr marL="51435" marR="51435" marT="34290" marB="34290"/>
                </a:tc>
                <a:extLst>
                  <a:ext uri="{0D108BD9-81ED-4DB2-BD59-A6C34878D82A}">
                    <a16:rowId xmlns:a16="http://schemas.microsoft.com/office/drawing/2014/main" val="3234451623"/>
                  </a:ext>
                </a:extLst>
              </a:tr>
              <a:tr h="278130">
                <a:tc>
                  <a:txBody>
                    <a:bodyPr/>
                    <a:lstStyle/>
                    <a:p>
                      <a:r>
                        <a:rPr lang="sv-SE" sz="1000" dirty="0"/>
                        <a:t>2020</a:t>
                      </a:r>
                    </a:p>
                  </a:txBody>
                  <a:tcPr marL="51435" marR="51435" marT="34290" marB="34290"/>
                </a:tc>
                <a:tc>
                  <a:txBody>
                    <a:bodyPr/>
                    <a:lstStyle/>
                    <a:p>
                      <a:r>
                        <a:rPr lang="sv-SE" sz="1000" dirty="0"/>
                        <a:t>2</a:t>
                      </a:r>
                    </a:p>
                  </a:txBody>
                  <a:tcPr marL="51435" marR="51435" marT="34290" marB="34290"/>
                </a:tc>
                <a:tc>
                  <a:txBody>
                    <a:bodyPr/>
                    <a:lstStyle/>
                    <a:p>
                      <a:r>
                        <a:rPr lang="sv-SE" sz="1000" dirty="0"/>
                        <a:t>2</a:t>
                      </a:r>
                    </a:p>
                  </a:txBody>
                  <a:tcPr marL="51435" marR="51435" marT="34290" marB="34290"/>
                </a:tc>
                <a:tc>
                  <a:txBody>
                    <a:bodyPr/>
                    <a:lstStyle/>
                    <a:p>
                      <a:r>
                        <a:rPr lang="sv-SE" sz="1000" dirty="0"/>
                        <a:t>3+1</a:t>
                      </a:r>
                    </a:p>
                  </a:txBody>
                  <a:tcPr marL="51435" marR="51435" marT="34290" marB="34290"/>
                </a:tc>
                <a:tc>
                  <a:txBody>
                    <a:bodyPr/>
                    <a:lstStyle/>
                    <a:p>
                      <a:r>
                        <a:rPr lang="sv-SE" sz="1000" dirty="0"/>
                        <a:t>2</a:t>
                      </a:r>
                    </a:p>
                  </a:txBody>
                  <a:tcPr marL="51435" marR="51435" marT="34290" marB="34290"/>
                </a:tc>
                <a:extLst>
                  <a:ext uri="{0D108BD9-81ED-4DB2-BD59-A6C34878D82A}">
                    <a16:rowId xmlns:a16="http://schemas.microsoft.com/office/drawing/2014/main" val="34191461"/>
                  </a:ext>
                </a:extLst>
              </a:tr>
            </a:tbl>
          </a:graphicData>
        </a:graphic>
      </p:graphicFrame>
      <p:sp>
        <p:nvSpPr>
          <p:cNvPr id="3" name="Title 2"/>
          <p:cNvSpPr>
            <a:spLocks noGrp="1"/>
          </p:cNvSpPr>
          <p:nvPr>
            <p:ph type="title" idx="4294967295"/>
          </p:nvPr>
        </p:nvSpPr>
        <p:spPr/>
        <p:txBody>
          <a:bodyPr/>
          <a:lstStyle/>
          <a:p>
            <a:r>
              <a:rPr lang="en-US" dirty="0"/>
              <a:t>Org</a:t>
            </a:r>
            <a:r>
              <a:rPr lang="en-US" baseline="0" dirty="0"/>
              <a:t> chart </a:t>
            </a:r>
            <a:endParaRPr lang="en-US" dirty="0"/>
          </a:p>
        </p:txBody>
      </p:sp>
    </p:spTree>
    <p:extLst>
      <p:ext uri="{BB962C8B-B14F-4D97-AF65-F5344CB8AC3E}">
        <p14:creationId xmlns:p14="http://schemas.microsoft.com/office/powerpoint/2010/main" val="122502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581527"/>
            <a:ext cx="6172200" cy="4341395"/>
          </a:xfrm>
        </p:spPr>
        <p:txBody>
          <a:bodyPr>
            <a:normAutofit fontScale="70000" lnSpcReduction="20000"/>
          </a:bodyPr>
          <a:lstStyle/>
          <a:p>
            <a:r>
              <a:rPr lang="en-US" dirty="0">
                <a:latin typeface="Euclid Circular B Light" panose="020B0304000000000000" pitchFamily="34" charset="77"/>
                <a:ea typeface="Euclid Circular B Light" panose="020B0304000000000000" pitchFamily="34" charset="77"/>
                <a:cs typeface="American Typewriter"/>
              </a:rPr>
              <a:t>10/20/30 rule - 10 </a:t>
            </a:r>
            <a:r>
              <a:rPr lang="en-US" dirty="0" err="1">
                <a:latin typeface="Euclid Circular B Light" panose="020B0304000000000000" pitchFamily="34" charset="77"/>
                <a:ea typeface="Euclid Circular B Light" panose="020B0304000000000000" pitchFamily="34" charset="77"/>
                <a:cs typeface="American Typewriter"/>
              </a:rPr>
              <a:t>ppt</a:t>
            </a:r>
            <a:r>
              <a:rPr lang="en-US" dirty="0">
                <a:latin typeface="Euclid Circular B Light" panose="020B0304000000000000" pitchFamily="34" charset="77"/>
                <a:ea typeface="Euclid Circular B Light" panose="020B0304000000000000" pitchFamily="34" charset="77"/>
                <a:cs typeface="American Typewriter"/>
              </a:rPr>
              <a:t> slides, presented in 20 min smallest font 30 </a:t>
            </a:r>
            <a:r>
              <a:rPr lang="en-US" dirty="0" err="1">
                <a:latin typeface="Euclid Circular B Light" panose="020B0304000000000000" pitchFamily="34" charset="77"/>
                <a:ea typeface="Euclid Circular B Light" panose="020B0304000000000000" pitchFamily="34" charset="77"/>
                <a:cs typeface="American Typewriter"/>
              </a:rPr>
              <a:t>pts</a:t>
            </a:r>
            <a:r>
              <a:rPr lang="en-US" dirty="0">
                <a:latin typeface="Euclid Circular B Light" panose="020B0304000000000000" pitchFamily="34" charset="77"/>
                <a:ea typeface="Euclid Circular B Light" panose="020B0304000000000000" pitchFamily="34" charset="77"/>
                <a:cs typeface="American Typewriter"/>
              </a:rPr>
              <a:t> (or age of audience divided by 2)</a:t>
            </a:r>
          </a:p>
          <a:p>
            <a:endParaRPr lang="en-US" dirty="0">
              <a:latin typeface="Euclid Circular B Light" panose="020B0304000000000000" pitchFamily="34" charset="77"/>
              <a:ea typeface="Euclid Circular B Light" panose="020B0304000000000000" pitchFamily="34" charset="77"/>
              <a:cs typeface="American Typewriter"/>
            </a:endParaRPr>
          </a:p>
          <a:p>
            <a:r>
              <a:rPr lang="en-US" dirty="0">
                <a:latin typeface="Euclid Circular B Light" panose="020B0304000000000000" pitchFamily="34" charset="77"/>
                <a:ea typeface="Euclid Circular B Light" panose="020B0304000000000000" pitchFamily="34" charset="77"/>
                <a:cs typeface="American Typewriter"/>
              </a:rPr>
              <a:t>For elevator pitch </a:t>
            </a:r>
            <a:r>
              <a:rPr lang="sv-SE" dirty="0">
                <a:latin typeface="Euclid Circular B Light" panose="020B0304000000000000" pitchFamily="34" charset="77"/>
                <a:ea typeface="Euclid Circular B Light" panose="020B0304000000000000" pitchFamily="34" charset="77"/>
                <a:cs typeface="American Typewriter"/>
              </a:rPr>
              <a:t>(30 sec </a:t>
            </a:r>
            <a:r>
              <a:rPr lang="mr-IN" dirty="0">
                <a:latin typeface="Euclid Circular B Light" panose="020B0304000000000000" pitchFamily="34" charset="77"/>
                <a:ea typeface="Euclid Circular B Light" panose="020B0304000000000000" pitchFamily="34" charset="77"/>
                <a:cs typeface="American Typewriter"/>
              </a:rPr>
              <a:t>–</a:t>
            </a:r>
            <a:r>
              <a:rPr lang="sv-SE" dirty="0">
                <a:latin typeface="Euclid Circular B Light" panose="020B0304000000000000" pitchFamily="34" charset="77"/>
                <a:ea typeface="Euclid Circular B Light" panose="020B0304000000000000" pitchFamily="34" charset="77"/>
                <a:cs typeface="American Typewriter"/>
              </a:rPr>
              <a:t> 2 min) </a:t>
            </a:r>
            <a:r>
              <a:rPr lang="sv-SE" dirty="0" err="1">
                <a:latin typeface="Euclid Circular B Light" panose="020B0304000000000000" pitchFamily="34" charset="77"/>
                <a:ea typeface="Euclid Circular B Light" panose="020B0304000000000000" pitchFamily="34" charset="77"/>
                <a:cs typeface="American Typewriter"/>
              </a:rPr>
              <a:t>spend</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this</a:t>
            </a:r>
            <a:r>
              <a:rPr lang="sv-SE" dirty="0">
                <a:latin typeface="Euclid Circular B Light" panose="020B0304000000000000" pitchFamily="34" charset="77"/>
                <a:ea typeface="Euclid Circular B Light" panose="020B0304000000000000" pitchFamily="34" charset="77"/>
                <a:cs typeface="American Typewriter"/>
              </a:rPr>
              <a:t> on </a:t>
            </a:r>
            <a:r>
              <a:rPr lang="sv-SE" dirty="0" err="1">
                <a:latin typeface="Euclid Circular B Light" panose="020B0304000000000000" pitchFamily="34" charset="77"/>
                <a:ea typeface="Euclid Circular B Light" panose="020B0304000000000000" pitchFamily="34" charset="77"/>
                <a:cs typeface="American Typewriter"/>
              </a:rPr>
              <a:t>slide</a:t>
            </a:r>
            <a:r>
              <a:rPr lang="sv-SE" dirty="0">
                <a:latin typeface="Euclid Circular B Light" panose="020B0304000000000000" pitchFamily="34" charset="77"/>
                <a:ea typeface="Euclid Circular B Light" panose="020B0304000000000000" pitchFamily="34" charset="77"/>
                <a:cs typeface="American Typewriter"/>
              </a:rPr>
              <a:t> 1-2 (problem </a:t>
            </a:r>
            <a:r>
              <a:rPr lang="mr-IN" dirty="0">
                <a:latin typeface="Euclid Circular B Light" panose="020B0304000000000000" pitchFamily="34" charset="77"/>
                <a:ea typeface="Euclid Circular B Light" panose="020B0304000000000000" pitchFamily="34" charset="77"/>
                <a:cs typeface="American Typewriter"/>
              </a:rPr>
              <a:t>–</a:t>
            </a:r>
            <a:r>
              <a:rPr lang="sv-SE" dirty="0">
                <a:latin typeface="Euclid Circular B Light" panose="020B0304000000000000" pitchFamily="34" charset="77"/>
                <a:ea typeface="Euclid Circular B Light" panose="020B0304000000000000" pitchFamily="34" charset="77"/>
                <a:cs typeface="American Typewriter"/>
              </a:rPr>
              <a:t> solution)</a:t>
            </a:r>
            <a:endParaRPr lang="en-US" dirty="0">
              <a:latin typeface="Euclid Circular B Light" panose="020B0304000000000000" pitchFamily="34" charset="77"/>
              <a:ea typeface="Euclid Circular B Light" panose="020B0304000000000000" pitchFamily="34" charset="77"/>
              <a:cs typeface="American Typewriter"/>
            </a:endParaRPr>
          </a:p>
          <a:p>
            <a:endParaRPr lang="en-US" dirty="0">
              <a:latin typeface="Euclid Circular B Light" panose="020B0304000000000000" pitchFamily="34" charset="77"/>
              <a:ea typeface="Euclid Circular B Light" panose="020B0304000000000000" pitchFamily="34" charset="77"/>
              <a:cs typeface="American Typewriter"/>
            </a:endParaRPr>
          </a:p>
          <a:p>
            <a:r>
              <a:rPr lang="en-US" dirty="0">
                <a:latin typeface="Euclid Circular B Light" panose="020B0304000000000000" pitchFamily="34" charset="77"/>
                <a:ea typeface="Euclid Circular B Light" panose="020B0304000000000000" pitchFamily="34" charset="77"/>
                <a:cs typeface="American Typewriter"/>
              </a:rPr>
              <a:t>Avoid moving stuff, animations, sounds. This takes focus away from YOU (and might not work correct).</a:t>
            </a:r>
          </a:p>
          <a:p>
            <a:endParaRPr lang="en-US" dirty="0">
              <a:latin typeface="Euclid Circular B Light" panose="020B0304000000000000" pitchFamily="34" charset="77"/>
              <a:ea typeface="Euclid Circular B Light" panose="020B0304000000000000" pitchFamily="34" charset="77"/>
              <a:cs typeface="American Typewriter"/>
            </a:endParaRPr>
          </a:p>
          <a:p>
            <a:r>
              <a:rPr lang="en-US" dirty="0">
                <a:latin typeface="Euclid Circular B Light" panose="020B0304000000000000" pitchFamily="34" charset="77"/>
                <a:ea typeface="Euclid Circular B Light" panose="020B0304000000000000" pitchFamily="34" charset="77"/>
                <a:cs typeface="American Typewriter"/>
              </a:rPr>
              <a:t>Remember communication is 90% non-verbal (body language, tonality, </a:t>
            </a:r>
            <a:r>
              <a:rPr lang="mr-IN" dirty="0">
                <a:latin typeface="Euclid Circular B Light" panose="020B0304000000000000" pitchFamily="34" charset="77"/>
                <a:ea typeface="Euclid Circular B Light" panose="020B0304000000000000" pitchFamily="34" charset="77"/>
                <a:cs typeface="American Typewriter"/>
              </a:rPr>
              <a:t>…</a:t>
            </a:r>
            <a:r>
              <a:rPr lang="sv-SE" dirty="0">
                <a:latin typeface="Euclid Circular B Light" panose="020B0304000000000000" pitchFamily="34" charset="77"/>
                <a:ea typeface="Euclid Circular B Light" panose="020B0304000000000000" pitchFamily="34" charset="77"/>
                <a:cs typeface="American Typewriter"/>
              </a:rPr>
              <a:t>) </a:t>
            </a:r>
            <a:r>
              <a:rPr lang="en-US" dirty="0">
                <a:latin typeface="Euclid Circular B Light" panose="020B0304000000000000" pitchFamily="34" charset="77"/>
                <a:ea typeface="Euclid Circular B Light" panose="020B0304000000000000" pitchFamily="34" charset="77"/>
                <a:cs typeface="American Typewriter"/>
              </a:rPr>
              <a:t>and 10% verbal/written </a:t>
            </a:r>
            <a:r>
              <a:rPr lang="mr-IN" dirty="0">
                <a:latin typeface="Euclid Circular B Light" panose="020B0304000000000000" pitchFamily="34" charset="77"/>
                <a:ea typeface="Euclid Circular B Light" panose="020B0304000000000000" pitchFamily="34" charset="77"/>
                <a:cs typeface="American Typewriter"/>
              </a:rPr>
              <a:t>–</a:t>
            </a:r>
            <a:r>
              <a:rPr lang="en-US" dirty="0">
                <a:latin typeface="Euclid Circular B Light" panose="020B0304000000000000" pitchFamily="34" charset="77"/>
                <a:ea typeface="Euclid Circular B Light" panose="020B0304000000000000" pitchFamily="34" charset="77"/>
                <a:cs typeface="American Typewriter"/>
              </a:rPr>
              <a:t> so have fun and show it !!!</a:t>
            </a:r>
          </a:p>
          <a:p>
            <a:endParaRPr lang="en-US" dirty="0">
              <a:latin typeface="Euclid Circular B Light" panose="020B0304000000000000" pitchFamily="34" charset="77"/>
              <a:ea typeface="Euclid Circular B Light" panose="020B0304000000000000" pitchFamily="34" charset="77"/>
              <a:cs typeface="American Typewriter"/>
            </a:endParaRPr>
          </a:p>
          <a:p>
            <a:r>
              <a:rPr lang="en-US" dirty="0">
                <a:latin typeface="Euclid Circular B Light" panose="020B0304000000000000" pitchFamily="34" charset="77"/>
                <a:ea typeface="Euclid Circular B Light" panose="020B0304000000000000" pitchFamily="34" charset="77"/>
                <a:cs typeface="American Typewriter"/>
              </a:rPr>
              <a:t>Key to winning an investor/bank/</a:t>
            </a:r>
            <a:r>
              <a:rPr lang="mr-IN" dirty="0">
                <a:latin typeface="Euclid Circular B Light" panose="020B0304000000000000" pitchFamily="34" charset="77"/>
                <a:ea typeface="Euclid Circular B Light" panose="020B0304000000000000" pitchFamily="34" charset="77"/>
                <a:cs typeface="American Typewriter"/>
              </a:rPr>
              <a:t>…</a:t>
            </a:r>
            <a:r>
              <a:rPr lang="sv-SE" dirty="0">
                <a:latin typeface="Euclid Circular B Light" panose="020B0304000000000000" pitchFamily="34" charset="77"/>
                <a:ea typeface="Euclid Circular B Light" panose="020B0304000000000000" pitchFamily="34" charset="77"/>
                <a:cs typeface="American Typewriter"/>
              </a:rPr>
              <a:t> over is </a:t>
            </a:r>
            <a:r>
              <a:rPr lang="sv-SE" dirty="0" err="1">
                <a:latin typeface="Euclid Circular B Light" panose="020B0304000000000000" pitchFamily="34" charset="77"/>
                <a:ea typeface="Euclid Circular B Light" panose="020B0304000000000000" pitchFamily="34" charset="77"/>
                <a:cs typeface="American Typewriter"/>
              </a:rPr>
              <a:t>one</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thing</a:t>
            </a:r>
            <a:r>
              <a:rPr lang="sv-SE" dirty="0">
                <a:latin typeface="Euclid Circular B Light" panose="020B0304000000000000" pitchFamily="34" charset="77"/>
                <a:ea typeface="Euclid Circular B Light" panose="020B0304000000000000" pitchFamily="34" charset="77"/>
                <a:cs typeface="American Typewriter"/>
              </a:rPr>
              <a:t> and </a:t>
            </a:r>
            <a:r>
              <a:rPr lang="sv-SE" dirty="0" err="1">
                <a:latin typeface="Euclid Circular B Light" panose="020B0304000000000000" pitchFamily="34" charset="77"/>
                <a:ea typeface="Euclid Circular B Light" panose="020B0304000000000000" pitchFamily="34" charset="77"/>
                <a:cs typeface="American Typewriter"/>
              </a:rPr>
              <a:t>one</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thing</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only</a:t>
            </a:r>
            <a:r>
              <a:rPr lang="sv-SE" dirty="0">
                <a:latin typeface="Euclid Circular B Light" panose="020B0304000000000000" pitchFamily="34" charset="77"/>
                <a:ea typeface="Euclid Circular B Light" panose="020B0304000000000000" pitchFamily="34" charset="77"/>
                <a:cs typeface="American Typewriter"/>
              </a:rPr>
              <a:t> </a:t>
            </a:r>
            <a:r>
              <a:rPr lang="mr-IN" dirty="0">
                <a:latin typeface="Euclid Circular B Light" panose="020B0304000000000000" pitchFamily="34" charset="77"/>
                <a:ea typeface="Euclid Circular B Light" panose="020B0304000000000000" pitchFamily="34" charset="77"/>
                <a:cs typeface="American Typewriter"/>
              </a:rPr>
              <a:t>–</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they</a:t>
            </a:r>
            <a:r>
              <a:rPr lang="sv-SE" dirty="0">
                <a:latin typeface="Euclid Circular B Light" panose="020B0304000000000000" pitchFamily="34" charset="77"/>
                <a:ea typeface="Euclid Circular B Light" panose="020B0304000000000000" pitchFamily="34" charset="77"/>
                <a:cs typeface="American Typewriter"/>
              </a:rPr>
              <a:t> must </a:t>
            </a:r>
            <a:r>
              <a:rPr lang="sv-SE" dirty="0" err="1">
                <a:latin typeface="Euclid Circular B Light" panose="020B0304000000000000" pitchFamily="34" charset="77"/>
                <a:ea typeface="Euclid Circular B Light" panose="020B0304000000000000" pitchFamily="34" charset="77"/>
                <a:cs typeface="American Typewriter"/>
              </a:rPr>
              <a:t>feel</a:t>
            </a:r>
            <a:r>
              <a:rPr lang="sv-SE" dirty="0">
                <a:latin typeface="Euclid Circular B Light" panose="020B0304000000000000" pitchFamily="34" charset="77"/>
                <a:ea typeface="Euclid Circular B Light" panose="020B0304000000000000" pitchFamily="34" charset="77"/>
                <a:cs typeface="American Typewriter"/>
              </a:rPr>
              <a:t> and </a:t>
            </a:r>
            <a:r>
              <a:rPr lang="sv-SE" dirty="0" err="1">
                <a:latin typeface="Euclid Circular B Light" panose="020B0304000000000000" pitchFamily="34" charset="77"/>
                <a:ea typeface="Euclid Circular B Light" panose="020B0304000000000000" pitchFamily="34" charset="77"/>
                <a:cs typeface="American Typewriter"/>
              </a:rPr>
              <a:t>understand</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that</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you</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will</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solve</a:t>
            </a:r>
            <a:r>
              <a:rPr lang="sv-SE" dirty="0">
                <a:latin typeface="Euclid Circular B Light" panose="020B0304000000000000" pitchFamily="34" charset="77"/>
                <a:ea typeface="Euclid Circular B Light" panose="020B0304000000000000" pitchFamily="34" charset="77"/>
                <a:cs typeface="American Typewriter"/>
              </a:rPr>
              <a:t> a real problem and </a:t>
            </a:r>
            <a:r>
              <a:rPr lang="sv-SE" dirty="0" err="1">
                <a:latin typeface="Euclid Circular B Light" panose="020B0304000000000000" pitchFamily="34" charset="77"/>
                <a:ea typeface="Euclid Circular B Light" panose="020B0304000000000000" pitchFamily="34" charset="77"/>
                <a:cs typeface="American Typewriter"/>
              </a:rPr>
              <a:t>that</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there</a:t>
            </a:r>
            <a:r>
              <a:rPr lang="sv-SE" dirty="0">
                <a:latin typeface="Euclid Circular B Light" panose="020B0304000000000000" pitchFamily="34" charset="77"/>
                <a:ea typeface="Euclid Circular B Light" panose="020B0304000000000000" pitchFamily="34" charset="77"/>
                <a:cs typeface="American Typewriter"/>
              </a:rPr>
              <a:t> is money </a:t>
            </a:r>
            <a:r>
              <a:rPr lang="sv-SE" dirty="0" err="1">
                <a:latin typeface="Euclid Circular B Light" panose="020B0304000000000000" pitchFamily="34" charset="77"/>
                <a:ea typeface="Euclid Circular B Light" panose="020B0304000000000000" pitchFamily="34" charset="77"/>
                <a:cs typeface="American Typewriter"/>
              </a:rPr>
              <a:t>available</a:t>
            </a:r>
            <a:r>
              <a:rPr lang="sv-SE" dirty="0">
                <a:latin typeface="Euclid Circular B Light" panose="020B0304000000000000" pitchFamily="34" charset="77"/>
                <a:ea typeface="Euclid Circular B Light" panose="020B0304000000000000" pitchFamily="34" charset="77"/>
                <a:cs typeface="American Typewriter"/>
              </a:rPr>
              <a:t> for </a:t>
            </a:r>
            <a:r>
              <a:rPr lang="sv-SE" dirty="0" err="1">
                <a:latin typeface="Euclid Circular B Light" panose="020B0304000000000000" pitchFamily="34" charset="77"/>
                <a:ea typeface="Euclid Circular B Light" panose="020B0304000000000000" pitchFamily="34" charset="77"/>
                <a:cs typeface="American Typewriter"/>
              </a:rPr>
              <a:t>solving</a:t>
            </a:r>
            <a:r>
              <a:rPr lang="sv-SE" dirty="0">
                <a:latin typeface="Euclid Circular B Light" panose="020B0304000000000000" pitchFamily="34" charset="77"/>
                <a:ea typeface="Euclid Circular B Light" panose="020B0304000000000000" pitchFamily="34" charset="77"/>
                <a:cs typeface="American Typewriter"/>
              </a:rPr>
              <a:t> </a:t>
            </a:r>
            <a:r>
              <a:rPr lang="sv-SE" dirty="0" err="1">
                <a:latin typeface="Euclid Circular B Light" panose="020B0304000000000000" pitchFamily="34" charset="77"/>
                <a:ea typeface="Euclid Circular B Light" panose="020B0304000000000000" pitchFamily="34" charset="77"/>
                <a:cs typeface="American Typewriter"/>
              </a:rPr>
              <a:t>this</a:t>
            </a:r>
            <a:r>
              <a:rPr lang="sv-SE" dirty="0">
                <a:latin typeface="Euclid Circular B Light" panose="020B0304000000000000" pitchFamily="34" charset="77"/>
                <a:ea typeface="Euclid Circular B Light" panose="020B0304000000000000" pitchFamily="34" charset="77"/>
                <a:cs typeface="American Typewriter"/>
              </a:rPr>
              <a:t>.</a:t>
            </a:r>
            <a:endParaRPr lang="en-US" dirty="0">
              <a:latin typeface="Euclid Circular B Light" panose="020B0304000000000000" pitchFamily="34" charset="77"/>
              <a:ea typeface="Euclid Circular B Light" panose="020B0304000000000000" pitchFamily="34" charset="77"/>
              <a:cs typeface="American Typewriter"/>
            </a:endParaRPr>
          </a:p>
        </p:txBody>
      </p:sp>
    </p:spTree>
    <p:extLst>
      <p:ext uri="{BB962C8B-B14F-4D97-AF65-F5344CB8AC3E}">
        <p14:creationId xmlns:p14="http://schemas.microsoft.com/office/powerpoint/2010/main" val="299254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Title Page </a:t>
            </a:r>
            <a:r>
              <a:rPr lang="mr-IN" dirty="0"/>
              <a:t>–</a:t>
            </a:r>
            <a:r>
              <a:rPr lang="en-US" dirty="0"/>
              <a:t> Company name </a:t>
            </a:r>
          </a:p>
        </p:txBody>
      </p:sp>
      <p:sp>
        <p:nvSpPr>
          <p:cNvPr id="4" name="Subtitle 3"/>
          <p:cNvSpPr>
            <a:spLocks noGrp="1"/>
          </p:cNvSpPr>
          <p:nvPr>
            <p:ph type="subTitle" idx="1"/>
          </p:nvPr>
        </p:nvSpPr>
        <p:spPr>
          <a:xfrm>
            <a:off x="1761657" y="2914650"/>
            <a:ext cx="5941063" cy="1314450"/>
          </a:xfrm>
        </p:spPr>
        <p:txBody>
          <a:bodyPr>
            <a:normAutofit fontScale="92500"/>
          </a:bodyPr>
          <a:lstStyle/>
          <a:p>
            <a:r>
              <a:rPr lang="en-US" dirty="0"/>
              <a:t>‘we do XXX for </a:t>
            </a:r>
            <a:r>
              <a:rPr lang="en-US" dirty="0" err="1"/>
              <a:t>yyy</a:t>
            </a:r>
            <a:r>
              <a:rPr lang="en-US" dirty="0"/>
              <a:t>’ statement</a:t>
            </a:r>
          </a:p>
          <a:p>
            <a:r>
              <a:rPr lang="en-US" dirty="0"/>
              <a:t>Good graphical background, this slide might be up for a few minutes before your presentations starts</a:t>
            </a:r>
          </a:p>
        </p:txBody>
      </p:sp>
    </p:spTree>
    <p:extLst>
      <p:ext uri="{BB962C8B-B14F-4D97-AF65-F5344CB8AC3E}">
        <p14:creationId xmlns:p14="http://schemas.microsoft.com/office/powerpoint/2010/main" val="2926959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Euclid Circular B Light" panose="020B0304000000000000" pitchFamily="34" charset="77"/>
                <a:ea typeface="Euclid Circular B Light" panose="020B0304000000000000" pitchFamily="34" charset="77"/>
              </a:rPr>
              <a:t>Overview of Problem/Opportunity</a:t>
            </a:r>
          </a:p>
        </p:txBody>
      </p:sp>
      <p:sp>
        <p:nvSpPr>
          <p:cNvPr id="3" name="Content Placeholder 2"/>
          <p:cNvSpPr>
            <a:spLocks noGrp="1"/>
          </p:cNvSpPr>
          <p:nvPr>
            <p:ph idx="1"/>
          </p:nvPr>
        </p:nvSpPr>
        <p:spPr/>
        <p:txBody>
          <a:bodyPr>
            <a:normAutofit fontScale="92500"/>
          </a:bodyPr>
          <a:lstStyle/>
          <a:p>
            <a:pPr marL="365754" indent="-365754" defTabSz="975345">
              <a:spcAft>
                <a:spcPts val="640"/>
              </a:spcAft>
              <a:defRPr/>
            </a:pPr>
            <a:r>
              <a:rPr lang="en-US" dirty="0">
                <a:latin typeface="Euclid Circular B Light" panose="020B0304000000000000" pitchFamily="34" charset="77"/>
                <a:ea typeface="Euclid Circular B Light" panose="020B0304000000000000" pitchFamily="34" charset="77"/>
                <a:cs typeface="Arial" pitchFamily="34" charset="0"/>
              </a:rPr>
              <a:t>What searing pain/problem exists and needs </a:t>
            </a:r>
            <a:r>
              <a:rPr lang="en-US" dirty="0" err="1">
                <a:latin typeface="Euclid Circular B Light" panose="020B0304000000000000" pitchFamily="34" charset="77"/>
                <a:ea typeface="Euclid Circular B Light" panose="020B0304000000000000" pitchFamily="34" charset="77"/>
                <a:cs typeface="Arial" pitchFamily="34" charset="0"/>
              </a:rPr>
              <a:t>ot</a:t>
            </a:r>
            <a:r>
              <a:rPr lang="en-US" dirty="0">
                <a:latin typeface="Euclid Circular B Light" panose="020B0304000000000000" pitchFamily="34" charset="77"/>
                <a:ea typeface="Euclid Circular B Light" panose="020B0304000000000000" pitchFamily="34" charset="77"/>
                <a:cs typeface="Arial" pitchFamily="34" charset="0"/>
              </a:rPr>
              <a:t> be fixed?</a:t>
            </a:r>
          </a:p>
          <a:p>
            <a:pPr marL="365754" indent="-365754" defTabSz="975345">
              <a:spcAft>
                <a:spcPts val="640"/>
              </a:spcAft>
              <a:defRPr/>
            </a:pPr>
            <a:r>
              <a:rPr lang="en-US" dirty="0">
                <a:latin typeface="Euclid Circular B Light" panose="020B0304000000000000" pitchFamily="34" charset="77"/>
                <a:ea typeface="Euclid Circular B Light" panose="020B0304000000000000" pitchFamily="34" charset="77"/>
                <a:cs typeface="Arial" pitchFamily="34" charset="0"/>
              </a:rPr>
              <a:t>Or, what great opportunity for pleasure is not yet solved?</a:t>
            </a:r>
          </a:p>
          <a:p>
            <a:pPr marL="365754" indent="-365754" defTabSz="975345">
              <a:spcAft>
                <a:spcPts val="640"/>
              </a:spcAft>
              <a:defRPr/>
            </a:pPr>
            <a:r>
              <a:rPr lang="en-US" dirty="0">
                <a:latin typeface="Euclid Circular B Light" panose="020B0304000000000000" pitchFamily="34" charset="77"/>
                <a:ea typeface="Euclid Circular B Light" panose="020B0304000000000000" pitchFamily="34" charset="77"/>
                <a:cs typeface="Arial" pitchFamily="34" charset="0"/>
              </a:rPr>
              <a:t>How many people/organizations feel this pain or need this offering?</a:t>
            </a:r>
          </a:p>
          <a:p>
            <a:pPr marL="365754" indent="-365754" defTabSz="975345">
              <a:spcAft>
                <a:spcPts val="640"/>
              </a:spcAft>
              <a:defRPr/>
            </a:pPr>
            <a:r>
              <a:rPr lang="en-US" dirty="0">
                <a:latin typeface="Euclid Circular B Light" panose="020B0304000000000000" pitchFamily="34" charset="77"/>
                <a:ea typeface="Euclid Circular B Light" panose="020B0304000000000000" pitchFamily="34" charset="77"/>
                <a:cs typeface="Arial" pitchFamily="34" charset="0"/>
              </a:rPr>
              <a:t>Provide some metric (</a:t>
            </a:r>
            <a:r>
              <a:rPr lang="en-US" dirty="0" err="1">
                <a:latin typeface="Euclid Circular B Light" panose="020B0304000000000000" pitchFamily="34" charset="77"/>
                <a:ea typeface="Euclid Circular B Light" panose="020B0304000000000000" pitchFamily="34" charset="77"/>
                <a:cs typeface="Arial" pitchFamily="34" charset="0"/>
              </a:rPr>
              <a:t>kr</a:t>
            </a:r>
            <a:r>
              <a:rPr lang="en-US" dirty="0">
                <a:latin typeface="Euclid Circular B Light" panose="020B0304000000000000" pitchFamily="34" charset="77"/>
                <a:ea typeface="Euclid Circular B Light" panose="020B0304000000000000" pitchFamily="34" charset="77"/>
                <a:cs typeface="Arial" pitchFamily="34" charset="0"/>
              </a:rPr>
              <a:t>, hours, </a:t>
            </a:r>
            <a:r>
              <a:rPr lang="mr-IN" dirty="0">
                <a:latin typeface="Euclid Circular B Light" panose="020B0304000000000000" pitchFamily="34" charset="77"/>
                <a:ea typeface="Euclid Circular B Light" panose="020B0304000000000000" pitchFamily="34" charset="77"/>
                <a:cs typeface="Arial" pitchFamily="34" charset="0"/>
              </a:rPr>
              <a:t>…</a:t>
            </a:r>
            <a:r>
              <a:rPr lang="sv-SE" dirty="0">
                <a:latin typeface="Euclid Circular B Light" panose="020B0304000000000000" pitchFamily="34" charset="77"/>
                <a:ea typeface="Euclid Circular B Light" panose="020B0304000000000000" pitchFamily="34" charset="77"/>
                <a:cs typeface="Arial" pitchFamily="34" charset="0"/>
              </a:rPr>
              <a:t>) on </a:t>
            </a:r>
            <a:r>
              <a:rPr lang="sv-SE" dirty="0" err="1">
                <a:latin typeface="Euclid Circular B Light" panose="020B0304000000000000" pitchFamily="34" charset="77"/>
                <a:ea typeface="Euclid Circular B Light" panose="020B0304000000000000" pitchFamily="34" charset="77"/>
                <a:cs typeface="Arial" pitchFamily="34" charset="0"/>
              </a:rPr>
              <a:t>this</a:t>
            </a:r>
            <a:r>
              <a:rPr lang="sv-SE" dirty="0">
                <a:latin typeface="Euclid Circular B Light" panose="020B0304000000000000" pitchFamily="34" charset="77"/>
                <a:ea typeface="Euclid Circular B Light" panose="020B0304000000000000" pitchFamily="34" charset="77"/>
                <a:cs typeface="Arial" pitchFamily="34" charset="0"/>
              </a:rPr>
              <a:t> (</a:t>
            </a:r>
            <a:r>
              <a:rPr lang="sv-SE" dirty="0" err="1">
                <a:latin typeface="Euclid Circular B Light" panose="020B0304000000000000" pitchFamily="34" charset="77"/>
                <a:ea typeface="Euclid Circular B Light" panose="020B0304000000000000" pitchFamily="34" charset="77"/>
                <a:cs typeface="Arial" pitchFamily="34" charset="0"/>
              </a:rPr>
              <a:t>you</a:t>
            </a:r>
            <a:r>
              <a:rPr lang="sv-SE" dirty="0">
                <a:latin typeface="Euclid Circular B Light" panose="020B0304000000000000" pitchFamily="34" charset="77"/>
                <a:ea typeface="Euclid Circular B Light" panose="020B0304000000000000" pitchFamily="34" charset="77"/>
                <a:cs typeface="Arial" pitchFamily="34" charset="0"/>
              </a:rPr>
              <a:t> </a:t>
            </a:r>
            <a:r>
              <a:rPr lang="sv-SE" dirty="0" err="1">
                <a:latin typeface="Euclid Circular B Light" panose="020B0304000000000000" pitchFamily="34" charset="77"/>
                <a:ea typeface="Euclid Circular B Light" panose="020B0304000000000000" pitchFamily="34" charset="77"/>
                <a:cs typeface="Arial" pitchFamily="34" charset="0"/>
              </a:rPr>
              <a:t>will</a:t>
            </a:r>
            <a:r>
              <a:rPr lang="sv-SE" dirty="0">
                <a:latin typeface="Euclid Circular B Light" panose="020B0304000000000000" pitchFamily="34" charset="77"/>
                <a:ea typeface="Euclid Circular B Light" panose="020B0304000000000000" pitchFamily="34" charset="77"/>
                <a:cs typeface="Arial" pitchFamily="34" charset="0"/>
              </a:rPr>
              <a:t> </a:t>
            </a:r>
            <a:r>
              <a:rPr lang="sv-SE" dirty="0" err="1">
                <a:latin typeface="Euclid Circular B Light" panose="020B0304000000000000" pitchFamily="34" charset="77"/>
                <a:ea typeface="Euclid Circular B Light" panose="020B0304000000000000" pitchFamily="34" charset="77"/>
                <a:cs typeface="Arial" pitchFamily="34" charset="0"/>
              </a:rPr>
              <a:t>need</a:t>
            </a:r>
            <a:r>
              <a:rPr lang="sv-SE" dirty="0">
                <a:latin typeface="Euclid Circular B Light" panose="020B0304000000000000" pitchFamily="34" charset="77"/>
                <a:ea typeface="Euclid Circular B Light" panose="020B0304000000000000" pitchFamily="34" charset="77"/>
                <a:cs typeface="Arial" pitchFamily="34" charset="0"/>
              </a:rPr>
              <a:t> </a:t>
            </a:r>
            <a:r>
              <a:rPr lang="sv-SE" dirty="0" err="1">
                <a:latin typeface="Euclid Circular B Light" panose="020B0304000000000000" pitchFamily="34" charset="77"/>
                <a:ea typeface="Euclid Circular B Light" panose="020B0304000000000000" pitchFamily="34" charset="77"/>
                <a:cs typeface="Arial" pitchFamily="34" charset="0"/>
              </a:rPr>
              <a:t>this</a:t>
            </a:r>
            <a:r>
              <a:rPr lang="sv-SE" dirty="0">
                <a:latin typeface="Euclid Circular B Light" panose="020B0304000000000000" pitchFamily="34" charset="77"/>
                <a:ea typeface="Euclid Circular B Light" panose="020B0304000000000000" pitchFamily="34" charset="77"/>
                <a:cs typeface="Arial" pitchFamily="34" charset="0"/>
              </a:rPr>
              <a:t> later </a:t>
            </a:r>
            <a:r>
              <a:rPr lang="sv-SE" dirty="0" err="1">
                <a:latin typeface="Euclid Circular B Light" panose="020B0304000000000000" pitchFamily="34" charset="77"/>
                <a:ea typeface="Euclid Circular B Light" panose="020B0304000000000000" pitchFamily="34" charset="77"/>
                <a:cs typeface="Arial" pitchFamily="34" charset="0"/>
              </a:rPr>
              <a:t>to</a:t>
            </a:r>
            <a:r>
              <a:rPr lang="sv-SE" dirty="0">
                <a:latin typeface="Euclid Circular B Light" panose="020B0304000000000000" pitchFamily="34" charset="77"/>
                <a:ea typeface="Euclid Circular B Light" panose="020B0304000000000000" pitchFamily="34" charset="77"/>
                <a:cs typeface="Arial" pitchFamily="34" charset="0"/>
              </a:rPr>
              <a:t> </a:t>
            </a:r>
            <a:r>
              <a:rPr lang="sv-SE" dirty="0" err="1">
                <a:latin typeface="Euclid Circular B Light" panose="020B0304000000000000" pitchFamily="34" charset="77"/>
                <a:ea typeface="Euclid Circular B Light" panose="020B0304000000000000" pitchFamily="34" charset="77"/>
                <a:cs typeface="Arial" pitchFamily="34" charset="0"/>
              </a:rPr>
              <a:t>motivate</a:t>
            </a:r>
            <a:r>
              <a:rPr lang="sv-SE" dirty="0">
                <a:latin typeface="Euclid Circular B Light" panose="020B0304000000000000" pitchFamily="34" charset="77"/>
                <a:ea typeface="Euclid Circular B Light" panose="020B0304000000000000" pitchFamily="34" charset="77"/>
                <a:cs typeface="Arial" pitchFamily="34" charset="0"/>
              </a:rPr>
              <a:t> </a:t>
            </a:r>
            <a:r>
              <a:rPr lang="sv-SE" dirty="0" err="1">
                <a:latin typeface="Euclid Circular B Light" panose="020B0304000000000000" pitchFamily="34" charset="77"/>
                <a:ea typeface="Euclid Circular B Light" panose="020B0304000000000000" pitchFamily="34" charset="77"/>
                <a:cs typeface="Arial" pitchFamily="34" charset="0"/>
              </a:rPr>
              <a:t>pricemodel</a:t>
            </a:r>
            <a:r>
              <a:rPr lang="sv-SE" dirty="0">
                <a:latin typeface="Euclid Circular B Light" panose="020B0304000000000000" pitchFamily="34" charset="77"/>
                <a:ea typeface="Euclid Circular B Light" panose="020B0304000000000000" pitchFamily="34" charset="77"/>
                <a:cs typeface="Arial" pitchFamily="34" charset="0"/>
              </a:rPr>
              <a:t> + </a:t>
            </a:r>
            <a:r>
              <a:rPr lang="sv-SE" dirty="0" err="1">
                <a:latin typeface="Euclid Circular B Light" panose="020B0304000000000000" pitchFamily="34" charset="77"/>
                <a:ea typeface="Euclid Circular B Light" panose="020B0304000000000000" pitchFamily="34" charset="77"/>
                <a:cs typeface="Arial" pitchFamily="34" charset="0"/>
              </a:rPr>
              <a:t>assumptions</a:t>
            </a:r>
            <a:r>
              <a:rPr lang="sv-SE" dirty="0">
                <a:latin typeface="Euclid Circular B Light" panose="020B0304000000000000" pitchFamily="34" charset="77"/>
                <a:ea typeface="Euclid Circular B Light" panose="020B0304000000000000" pitchFamily="34" charset="77"/>
                <a:cs typeface="Arial" pitchFamily="34" charset="0"/>
              </a:rPr>
              <a:t> on </a:t>
            </a:r>
            <a:r>
              <a:rPr lang="sv-SE" dirty="0" err="1">
                <a:latin typeface="Euclid Circular B Light" panose="020B0304000000000000" pitchFamily="34" charset="77"/>
                <a:ea typeface="Euclid Circular B Light" panose="020B0304000000000000" pitchFamily="34" charset="77"/>
                <a:cs typeface="Arial" pitchFamily="34" charset="0"/>
              </a:rPr>
              <a:t>how</a:t>
            </a:r>
            <a:r>
              <a:rPr lang="sv-SE" dirty="0">
                <a:latin typeface="Euclid Circular B Light" panose="020B0304000000000000" pitchFamily="34" charset="77"/>
                <a:ea typeface="Euclid Circular B Light" panose="020B0304000000000000" pitchFamily="34" charset="77"/>
                <a:cs typeface="Arial" pitchFamily="34" charset="0"/>
              </a:rPr>
              <a:t> </a:t>
            </a:r>
            <a:r>
              <a:rPr lang="sv-SE" dirty="0" err="1">
                <a:latin typeface="Euclid Circular B Light" panose="020B0304000000000000" pitchFamily="34" charset="77"/>
                <a:ea typeface="Euclid Circular B Light" panose="020B0304000000000000" pitchFamily="34" charset="77"/>
                <a:cs typeface="Arial" pitchFamily="34" charset="0"/>
              </a:rPr>
              <a:t>customers</a:t>
            </a:r>
            <a:r>
              <a:rPr lang="sv-SE" dirty="0">
                <a:latin typeface="Euclid Circular B Light" panose="020B0304000000000000" pitchFamily="34" charset="77"/>
                <a:ea typeface="Euclid Circular B Light" panose="020B0304000000000000" pitchFamily="34" charset="77"/>
                <a:cs typeface="Arial" pitchFamily="34" charset="0"/>
              </a:rPr>
              <a:t> </a:t>
            </a:r>
            <a:r>
              <a:rPr lang="sv-SE" dirty="0" err="1">
                <a:latin typeface="Euclid Circular B Light" panose="020B0304000000000000" pitchFamily="34" charset="77"/>
                <a:ea typeface="Euclid Circular B Light" panose="020B0304000000000000" pitchFamily="34" charset="77"/>
                <a:cs typeface="Arial" pitchFamily="34" charset="0"/>
              </a:rPr>
              <a:t>will</a:t>
            </a:r>
            <a:r>
              <a:rPr lang="sv-SE" dirty="0">
                <a:latin typeface="Euclid Circular B Light" panose="020B0304000000000000" pitchFamily="34" charset="77"/>
                <a:ea typeface="Euclid Circular B Light" panose="020B0304000000000000" pitchFamily="34" charset="77"/>
                <a:cs typeface="Arial" pitchFamily="34" charset="0"/>
              </a:rPr>
              <a:t> </a:t>
            </a:r>
            <a:r>
              <a:rPr lang="sv-SE" dirty="0" err="1">
                <a:latin typeface="Euclid Circular B Light" panose="020B0304000000000000" pitchFamily="34" charset="77"/>
                <a:ea typeface="Euclid Circular B Light" panose="020B0304000000000000" pitchFamily="34" charset="77"/>
                <a:cs typeface="Arial" pitchFamily="34" charset="0"/>
              </a:rPr>
              <a:t>buy</a:t>
            </a:r>
            <a:r>
              <a:rPr lang="sv-SE" dirty="0">
                <a:latin typeface="Euclid Circular B Light" panose="020B0304000000000000" pitchFamily="34" charset="77"/>
                <a:ea typeface="Euclid Circular B Light" panose="020B0304000000000000" pitchFamily="34" charset="77"/>
                <a:cs typeface="Arial" pitchFamily="34" charset="0"/>
              </a:rPr>
              <a:t>).</a:t>
            </a:r>
            <a:endParaRPr lang="en-US" dirty="0">
              <a:latin typeface="Euclid Circular B Light" panose="020B0304000000000000" pitchFamily="34" charset="77"/>
              <a:ea typeface="Euclid Circular B Light" panose="020B0304000000000000" pitchFamily="34" charset="77"/>
              <a:cs typeface="Arial" pitchFamily="34" charset="0"/>
            </a:endParaRPr>
          </a:p>
          <a:p>
            <a:endParaRPr lang="en-US" dirty="0">
              <a:latin typeface="Euclid Circular B Light" panose="020B0304000000000000" pitchFamily="34" charset="77"/>
              <a:ea typeface="Euclid Circular B Light" panose="020B0304000000000000" pitchFamily="34" charset="77"/>
            </a:endParaRPr>
          </a:p>
        </p:txBody>
      </p:sp>
    </p:spTree>
    <p:extLst>
      <p:ext uri="{BB962C8B-B14F-4D97-AF65-F5344CB8AC3E}">
        <p14:creationId xmlns:p14="http://schemas.microsoft.com/office/powerpoint/2010/main" val="175214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Value Proposition</a:t>
            </a:r>
          </a:p>
        </p:txBody>
      </p:sp>
      <p:sp>
        <p:nvSpPr>
          <p:cNvPr id="3" name="Content Placeholder 2"/>
          <p:cNvSpPr>
            <a:spLocks noGrp="1"/>
          </p:cNvSpPr>
          <p:nvPr>
            <p:ph idx="1"/>
          </p:nvPr>
        </p:nvSpPr>
        <p:spPr/>
        <p:txBody>
          <a:bodyPr>
            <a:normAutofit/>
          </a:bodyPr>
          <a:lstStyle/>
          <a:p>
            <a:pPr rtl="0" eaLnBrk="1" fontAlgn="base" hangingPunct="1"/>
            <a:r>
              <a:rPr lang="en-US" dirty="0"/>
              <a:t>How do you solve this problem or add pleasure (see previous slide)</a:t>
            </a:r>
          </a:p>
          <a:p>
            <a:pPr rtl="0" eaLnBrk="1" fontAlgn="base" hangingPunct="1"/>
            <a:r>
              <a:rPr lang="en-US" dirty="0"/>
              <a:t>What makes you special? Why will you win? What are your unfair advantages? Why is the field tilted in your direction? It can be technology, relationships, founders. </a:t>
            </a:r>
            <a:endParaRPr lang="en-US" dirty="0">
              <a:effectLst/>
            </a:endParaRPr>
          </a:p>
          <a:p>
            <a:pPr rtl="0" eaLnBrk="1" fontAlgn="base" hangingPunct="1"/>
            <a:r>
              <a:rPr lang="en-US" altLang="ja-JP" dirty="0"/>
              <a:t>“</a:t>
            </a:r>
            <a:r>
              <a:rPr lang="en-US" dirty="0"/>
              <a:t>We</a:t>
            </a:r>
            <a:r>
              <a:rPr lang="en-US" altLang="ja-JP" dirty="0"/>
              <a:t>’</a:t>
            </a:r>
            <a:r>
              <a:rPr lang="en-US" dirty="0"/>
              <a:t>re smart, hardworking, and really believe</a:t>
            </a:r>
            <a:r>
              <a:rPr lang="en-US" altLang="ja-JP" dirty="0"/>
              <a:t>”</a:t>
            </a:r>
            <a:r>
              <a:rPr lang="en-US" dirty="0"/>
              <a:t> doesn</a:t>
            </a:r>
            <a:r>
              <a:rPr lang="en-US" altLang="ja-JP" dirty="0"/>
              <a:t>’</a:t>
            </a:r>
            <a:r>
              <a:rPr lang="en-US" dirty="0"/>
              <a:t>t cut it. Everybody says that. </a:t>
            </a:r>
            <a:r>
              <a:rPr lang="en-US" dirty="0" err="1"/>
              <a:t>Hightly</a:t>
            </a:r>
            <a:r>
              <a:rPr lang="en-US" dirty="0"/>
              <a:t> unlikely that it’s patents too.</a:t>
            </a:r>
            <a:endParaRPr lang="en-US" dirty="0">
              <a:effectLst/>
            </a:endParaRPr>
          </a:p>
          <a:p>
            <a:endParaRPr lang="en-US" dirty="0"/>
          </a:p>
        </p:txBody>
      </p:sp>
    </p:spTree>
    <p:extLst>
      <p:ext uri="{BB962C8B-B14F-4D97-AF65-F5344CB8AC3E}">
        <p14:creationId xmlns:p14="http://schemas.microsoft.com/office/powerpoint/2010/main" val="204015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Secret Sauce (Ideally demonstrated in a demo)</a:t>
            </a:r>
          </a:p>
        </p:txBody>
      </p:sp>
      <p:sp>
        <p:nvSpPr>
          <p:cNvPr id="3" name="Content Placeholder 2"/>
          <p:cNvSpPr>
            <a:spLocks noGrp="1"/>
          </p:cNvSpPr>
          <p:nvPr>
            <p:ph idx="1"/>
          </p:nvPr>
        </p:nvSpPr>
        <p:spPr/>
        <p:txBody>
          <a:bodyPr/>
          <a:lstStyle/>
          <a:p>
            <a:pPr rtl="0" eaLnBrk="1" fontAlgn="base" hangingPunct="1"/>
            <a:r>
              <a:rPr lang="en-US" dirty="0"/>
              <a:t>What makes you special? Why will you win? What are your unfair advantages? Why is the field tilted in your direction? It can be technology, relationships, founders. </a:t>
            </a:r>
            <a:endParaRPr lang="en-US" dirty="0">
              <a:effectLst/>
            </a:endParaRPr>
          </a:p>
          <a:p>
            <a:pPr rtl="0" eaLnBrk="1" fontAlgn="base" hangingPunct="1"/>
            <a:r>
              <a:rPr lang="en-US" altLang="ja-JP" dirty="0"/>
              <a:t>“</a:t>
            </a:r>
            <a:r>
              <a:rPr lang="en-US" dirty="0"/>
              <a:t>We</a:t>
            </a:r>
            <a:r>
              <a:rPr lang="en-US" altLang="ja-JP" dirty="0"/>
              <a:t>’</a:t>
            </a:r>
            <a:r>
              <a:rPr lang="en-US" dirty="0"/>
              <a:t>re smart, hardworking, and really believe</a:t>
            </a:r>
            <a:r>
              <a:rPr lang="en-US" altLang="ja-JP" dirty="0"/>
              <a:t>”</a:t>
            </a:r>
            <a:r>
              <a:rPr lang="en-US" dirty="0"/>
              <a:t> doesn</a:t>
            </a:r>
            <a:r>
              <a:rPr lang="en-US" altLang="ja-JP" dirty="0"/>
              <a:t>’</a:t>
            </a:r>
            <a:r>
              <a:rPr lang="en-US" dirty="0"/>
              <a:t>t cut it. Everybody says that. </a:t>
            </a:r>
            <a:r>
              <a:rPr lang="en-US" dirty="0" err="1"/>
              <a:t>Hightly</a:t>
            </a:r>
            <a:r>
              <a:rPr lang="en-US" dirty="0"/>
              <a:t> unlikely that it’s patents too.</a:t>
            </a:r>
            <a:endParaRPr lang="en-US" dirty="0">
              <a:effectLst/>
            </a:endParaRPr>
          </a:p>
          <a:p>
            <a:endParaRPr lang="en-US" dirty="0"/>
          </a:p>
        </p:txBody>
      </p:sp>
    </p:spTree>
    <p:extLst>
      <p:ext uri="{BB962C8B-B14F-4D97-AF65-F5344CB8AC3E}">
        <p14:creationId xmlns:p14="http://schemas.microsoft.com/office/powerpoint/2010/main" val="214732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Business Model</a:t>
            </a:r>
          </a:p>
        </p:txBody>
      </p:sp>
      <p:sp>
        <p:nvSpPr>
          <p:cNvPr id="3" name="Content Placeholder 2"/>
          <p:cNvSpPr>
            <a:spLocks noGrp="1"/>
          </p:cNvSpPr>
          <p:nvPr>
            <p:ph idx="1"/>
          </p:nvPr>
        </p:nvSpPr>
        <p:spPr/>
        <p:txBody>
          <a:bodyPr>
            <a:normAutofit/>
          </a:bodyPr>
          <a:lstStyle/>
          <a:p>
            <a:r>
              <a:rPr lang="en-US" dirty="0"/>
              <a:t>How will you make money? (who will pay you, price levels, connect back to value of problem you solve).</a:t>
            </a:r>
          </a:p>
          <a:p>
            <a:r>
              <a:rPr lang="en-US" dirty="0"/>
              <a:t>Don’t show multiple revenue streams and don’t try to make the point that you’re inventing a new way to make money. </a:t>
            </a:r>
          </a:p>
          <a:p>
            <a:r>
              <a:rPr lang="en-US" dirty="0"/>
              <a:t>Take your best shot and run with it. The most important thing to explain is the assumptions in your business model and how they determined the financial projections in the previous slide.</a:t>
            </a:r>
          </a:p>
          <a:p>
            <a:r>
              <a:rPr lang="en-US" dirty="0"/>
              <a:t>Show how your ‘engine’ works (metrics)</a:t>
            </a:r>
          </a:p>
          <a:p>
            <a:endParaRPr lang="en-US" dirty="0"/>
          </a:p>
        </p:txBody>
      </p:sp>
    </p:spTree>
    <p:extLst>
      <p:ext uri="{BB962C8B-B14F-4D97-AF65-F5344CB8AC3E}">
        <p14:creationId xmlns:p14="http://schemas.microsoft.com/office/powerpoint/2010/main" val="1576227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Go-to-Market Plan</a:t>
            </a:r>
          </a:p>
        </p:txBody>
      </p:sp>
      <p:sp>
        <p:nvSpPr>
          <p:cNvPr id="3" name="Content Placeholder 2"/>
          <p:cNvSpPr>
            <a:spLocks noGrp="1"/>
          </p:cNvSpPr>
          <p:nvPr>
            <p:ph idx="1"/>
          </p:nvPr>
        </p:nvSpPr>
        <p:spPr/>
        <p:txBody>
          <a:bodyPr/>
          <a:lstStyle/>
          <a:p>
            <a:r>
              <a:rPr lang="en-US" dirty="0"/>
              <a:t>Explain</a:t>
            </a:r>
            <a:r>
              <a:rPr lang="en-US" baseline="0" dirty="0"/>
              <a:t> how you are going to get your customers</a:t>
            </a:r>
          </a:p>
          <a:p>
            <a:r>
              <a:rPr lang="en-US" baseline="0" dirty="0"/>
              <a:t>Be hands-on, clear, metrics</a:t>
            </a:r>
          </a:p>
          <a:p>
            <a:r>
              <a:rPr lang="en-US" dirty="0"/>
              <a:t>Give understanding of how this will affect cash-flow</a:t>
            </a:r>
          </a:p>
        </p:txBody>
      </p:sp>
    </p:spTree>
    <p:extLst>
      <p:ext uri="{BB962C8B-B14F-4D97-AF65-F5344CB8AC3E}">
        <p14:creationId xmlns:p14="http://schemas.microsoft.com/office/powerpoint/2010/main" val="320246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Competitive Analysis</a:t>
            </a:r>
          </a:p>
        </p:txBody>
      </p:sp>
      <p:sp>
        <p:nvSpPr>
          <p:cNvPr id="3" name="Content Placeholder 2"/>
          <p:cNvSpPr>
            <a:spLocks noGrp="1"/>
          </p:cNvSpPr>
          <p:nvPr>
            <p:ph idx="1"/>
          </p:nvPr>
        </p:nvSpPr>
        <p:spPr/>
        <p:txBody>
          <a:bodyPr>
            <a:normAutofit fontScale="77500" lnSpcReduction="20000"/>
          </a:bodyPr>
          <a:lstStyle/>
          <a:p>
            <a:r>
              <a:rPr lang="en-US" dirty="0"/>
              <a:t>Provide complete yet easy-to-explain overview of competitors, be prepared to show you know their owners, management teams, products, </a:t>
            </a:r>
            <a:r>
              <a:rPr lang="en-US" dirty="0" err="1"/>
              <a:t>pricemodels</a:t>
            </a:r>
            <a:r>
              <a:rPr lang="en-US" dirty="0"/>
              <a:t>.</a:t>
            </a:r>
          </a:p>
          <a:p>
            <a:endParaRPr lang="en-US" dirty="0"/>
          </a:p>
          <a:p>
            <a:pPr>
              <a:spcBef>
                <a:spcPct val="0"/>
              </a:spcBef>
            </a:pPr>
            <a:r>
              <a:rPr lang="en-US" dirty="0"/>
              <a:t>Assume that the audience knows as much, and maybe more, about the segment as you do. If you say </a:t>
            </a:r>
            <a:r>
              <a:rPr lang="en-US" altLang="en-US" dirty="0"/>
              <a:t>“</a:t>
            </a:r>
            <a:r>
              <a:rPr lang="en-US" dirty="0"/>
              <a:t>we have no competition,</a:t>
            </a:r>
            <a:r>
              <a:rPr lang="en-US" altLang="en-US" dirty="0"/>
              <a:t>”</a:t>
            </a:r>
            <a:r>
              <a:rPr lang="en-US" dirty="0"/>
              <a:t> it usually means that you</a:t>
            </a:r>
            <a:r>
              <a:rPr lang="en-US" altLang="en-US" dirty="0"/>
              <a:t>’</a:t>
            </a:r>
            <a:r>
              <a:rPr lang="en-US" dirty="0"/>
              <a:t>re either (a) clueless or (b) addressing a market that doesn</a:t>
            </a:r>
            <a:r>
              <a:rPr lang="en-US" altLang="en-US" dirty="0"/>
              <a:t>’</a:t>
            </a:r>
            <a:r>
              <a:rPr lang="en-US" dirty="0"/>
              <a:t>t exist.</a:t>
            </a:r>
          </a:p>
          <a:p>
            <a:pPr>
              <a:spcBef>
                <a:spcPct val="0"/>
              </a:spcBef>
            </a:pPr>
            <a:endParaRPr lang="en-US" dirty="0"/>
          </a:p>
          <a:p>
            <a:pPr>
              <a:spcBef>
                <a:spcPct val="0"/>
              </a:spcBef>
            </a:pPr>
            <a:r>
              <a:rPr lang="en-US" dirty="0"/>
              <a:t>Show what you can do and what you can’t (and why). This builds your credibility. If you</a:t>
            </a:r>
            <a:r>
              <a:rPr lang="en-US" altLang="en-US" dirty="0"/>
              <a:t>’</a:t>
            </a:r>
            <a:r>
              <a:rPr lang="en-US" dirty="0"/>
              <a:t>ll admit how your competition is better than you, people are more likely to believe you when you discuss how you</a:t>
            </a:r>
            <a:r>
              <a:rPr lang="en-US" altLang="en-US" dirty="0"/>
              <a:t>’</a:t>
            </a:r>
            <a:r>
              <a:rPr lang="en-US" dirty="0"/>
              <a:t>re better than your competition.</a:t>
            </a:r>
          </a:p>
          <a:p>
            <a:pPr>
              <a:spcBef>
                <a:spcPct val="0"/>
              </a:spcBef>
            </a:pPr>
            <a:endParaRPr lang="en-US" dirty="0"/>
          </a:p>
          <a:p>
            <a:pPr>
              <a:spcBef>
                <a:spcPct val="0"/>
              </a:spcBef>
            </a:pPr>
            <a:r>
              <a:rPr lang="en-US" dirty="0"/>
              <a:t>Perhaps show graph, table, </a:t>
            </a:r>
            <a:r>
              <a:rPr lang="mr-IN" dirty="0"/>
              <a:t>…</a:t>
            </a:r>
            <a:r>
              <a:rPr lang="sv-SE" dirty="0"/>
              <a:t> </a:t>
            </a:r>
            <a:r>
              <a:rPr lang="sv-SE" dirty="0" err="1"/>
              <a:t>but</a:t>
            </a:r>
            <a:r>
              <a:rPr lang="sv-SE" dirty="0"/>
              <a:t> </a:t>
            </a:r>
            <a:r>
              <a:rPr lang="sv-SE" dirty="0" err="1"/>
              <a:t>have</a:t>
            </a:r>
            <a:r>
              <a:rPr lang="sv-SE" dirty="0"/>
              <a:t> </a:t>
            </a:r>
            <a:r>
              <a:rPr lang="sv-SE" dirty="0" err="1"/>
              <a:t>good</a:t>
            </a:r>
            <a:r>
              <a:rPr lang="sv-SE" dirty="0"/>
              <a:t> story/presentation </a:t>
            </a:r>
            <a:r>
              <a:rPr lang="sv-SE" dirty="0" err="1"/>
              <a:t>around</a:t>
            </a:r>
            <a:r>
              <a:rPr lang="sv-SE" dirty="0"/>
              <a:t> </a:t>
            </a:r>
            <a:r>
              <a:rPr lang="sv-SE" dirty="0" err="1"/>
              <a:t>this</a:t>
            </a:r>
            <a:r>
              <a:rPr lang="sv-SE" dirty="0"/>
              <a:t>.</a:t>
            </a:r>
            <a:endParaRPr lang="en-US" dirty="0"/>
          </a:p>
          <a:p>
            <a:endParaRPr lang="en-US" dirty="0"/>
          </a:p>
        </p:txBody>
      </p:sp>
    </p:spTree>
    <p:extLst>
      <p:ext uri="{BB962C8B-B14F-4D97-AF65-F5344CB8AC3E}">
        <p14:creationId xmlns:p14="http://schemas.microsoft.com/office/powerpoint/2010/main" val="959527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1086</Words>
  <Application>Microsoft Macintosh PowerPoint</Application>
  <PresentationFormat>On-screen Show (16:9)</PresentationFormat>
  <Paragraphs>147</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Euclid Circular B</vt:lpstr>
      <vt:lpstr>Euclid Circular B Light</vt:lpstr>
      <vt:lpstr>Garamond</vt:lpstr>
      <vt:lpstr>Office Theme</vt:lpstr>
      <vt:lpstr>PowerPoint Presentation</vt:lpstr>
      <vt:lpstr>PowerPoint Presentation</vt:lpstr>
      <vt:lpstr>Title Page – Company name </vt:lpstr>
      <vt:lpstr>Overview of Problem/Opportunity</vt:lpstr>
      <vt:lpstr>Value Proposition</vt:lpstr>
      <vt:lpstr>Secret Sauce (Ideally demonstrated in a demo)</vt:lpstr>
      <vt:lpstr>Business Model</vt:lpstr>
      <vt:lpstr>Go-to-Market Plan</vt:lpstr>
      <vt:lpstr>Competitive Analysis</vt:lpstr>
      <vt:lpstr>Management Team</vt:lpstr>
      <vt:lpstr>Financial Projections &amp; Key Metrics</vt:lpstr>
      <vt:lpstr>Current Status, Accomplishments, Timeline &amp; Use of Funds</vt:lpstr>
      <vt:lpstr>Backup slides</vt:lpstr>
      <vt:lpstr>Company details</vt:lpstr>
      <vt:lpstr>Demo</vt:lpstr>
      <vt:lpstr>Financials and metrics</vt:lpstr>
      <vt:lpstr>Use of proceeds</vt:lpstr>
      <vt:lpstr>Org chart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Jens Lundström</dc:creator>
  <cp:lastModifiedBy>Jens Lundström</cp:lastModifiedBy>
  <cp:revision>64</cp:revision>
  <dcterms:created xsi:type="dcterms:W3CDTF">2017-10-11T07:28:19Z</dcterms:created>
  <dcterms:modified xsi:type="dcterms:W3CDTF">2021-11-29T07:56:23Z</dcterms:modified>
</cp:coreProperties>
</file>